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4" r:id="rId3"/>
    <p:sldId id="285" r:id="rId4"/>
    <p:sldId id="292" r:id="rId5"/>
    <p:sldId id="286" r:id="rId6"/>
    <p:sldId id="293" r:id="rId7"/>
    <p:sldId id="287" r:id="rId8"/>
    <p:sldId id="294" r:id="rId9"/>
    <p:sldId id="288" r:id="rId10"/>
    <p:sldId id="295" r:id="rId11"/>
    <p:sldId id="289" r:id="rId12"/>
    <p:sldId id="296" r:id="rId13"/>
    <p:sldId id="290" r:id="rId14"/>
    <p:sldId id="297" r:id="rId15"/>
    <p:sldId id="291" r:id="rId16"/>
    <p:sldId id="298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C"/>
    <a:srgbClr val="FFCCFF"/>
    <a:srgbClr val="FFE1FF"/>
    <a:srgbClr val="FF6600"/>
    <a:srgbClr val="FFFFCC"/>
    <a:srgbClr val="FF0066"/>
    <a:srgbClr val="FF99CC"/>
    <a:srgbClr val="3998C8"/>
    <a:srgbClr val="549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6" autoAdjust="0"/>
  </p:normalViewPr>
  <p:slideViewPr>
    <p:cSldViewPr>
      <p:cViewPr varScale="1">
        <p:scale>
          <a:sx n="70" d="100"/>
          <a:sy n="70" d="100"/>
        </p:scale>
        <p:origin x="10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asr!$B$91</c:f>
              <c:strCache>
                <c:ptCount val="1"/>
                <c:pt idx="0">
                  <c:v>胃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asr!$F$91:$AP$91</c:f>
              <c:numCache>
                <c:formatCode>0.0_ </c:formatCode>
                <c:ptCount val="37"/>
                <c:pt idx="0">
                  <c:v>119.32542817487411</c:v>
                </c:pt>
                <c:pt idx="1">
                  <c:v>114.72145775565701</c:v>
                </c:pt>
                <c:pt idx="2">
                  <c:v>111.25876816805074</c:v>
                </c:pt>
                <c:pt idx="3">
                  <c:v>105.9565630251771</c:v>
                </c:pt>
                <c:pt idx="4">
                  <c:v>109.46588605844128</c:v>
                </c:pt>
                <c:pt idx="5">
                  <c:v>109.50715875009281</c:v>
                </c:pt>
                <c:pt idx="6">
                  <c:v>108.97244390927931</c:v>
                </c:pt>
                <c:pt idx="7">
                  <c:v>103.77443428018834</c:v>
                </c:pt>
                <c:pt idx="8">
                  <c:v>107.73244247907959</c:v>
                </c:pt>
                <c:pt idx="9">
                  <c:v>108.8465604255279</c:v>
                </c:pt>
                <c:pt idx="10">
                  <c:v>113.66715598371796</c:v>
                </c:pt>
                <c:pt idx="11">
                  <c:v>112.60029465176753</c:v>
                </c:pt>
                <c:pt idx="12">
                  <c:v>110.53372731527448</c:v>
                </c:pt>
                <c:pt idx="13">
                  <c:v>108.24633152629052</c:v>
                </c:pt>
                <c:pt idx="14">
                  <c:v>108.58081805781841</c:v>
                </c:pt>
                <c:pt idx="15">
                  <c:v>105.63223658524356</c:v>
                </c:pt>
                <c:pt idx="16">
                  <c:v>105.46194498361773</c:v>
                </c:pt>
                <c:pt idx="17">
                  <c:v>103.38036859225183</c:v>
                </c:pt>
                <c:pt idx="18">
                  <c:v>99.496932377245741</c:v>
                </c:pt>
                <c:pt idx="19">
                  <c:v>97.850203559940155</c:v>
                </c:pt>
                <c:pt idx="20">
                  <c:v>93.884441104758594</c:v>
                </c:pt>
                <c:pt idx="21">
                  <c:v>91.764643311055124</c:v>
                </c:pt>
                <c:pt idx="22">
                  <c:v>89.399217512347988</c:v>
                </c:pt>
                <c:pt idx="23">
                  <c:v>87.603258088101043</c:v>
                </c:pt>
                <c:pt idx="24">
                  <c:v>85.409444568260028</c:v>
                </c:pt>
                <c:pt idx="25">
                  <c:v>83.196243777136729</c:v>
                </c:pt>
                <c:pt idx="26">
                  <c:v>84.411363604111173</c:v>
                </c:pt>
                <c:pt idx="27">
                  <c:v>81.345920312332652</c:v>
                </c:pt>
                <c:pt idx="28">
                  <c:v>81.089126618313401</c:v>
                </c:pt>
                <c:pt idx="29">
                  <c:v>79.637456306425335</c:v>
                </c:pt>
                <c:pt idx="30">
                  <c:v>83.882816211572745</c:v>
                </c:pt>
                <c:pt idx="31">
                  <c:v>80.773242517997289</c:v>
                </c:pt>
                <c:pt idx="32">
                  <c:v>78.859541513636998</c:v>
                </c:pt>
                <c:pt idx="33">
                  <c:v>80.499294943880102</c:v>
                </c:pt>
                <c:pt idx="34">
                  <c:v>78.875637482990001</c:v>
                </c:pt>
                <c:pt idx="35">
                  <c:v>79.740549062227302</c:v>
                </c:pt>
                <c:pt idx="36" formatCode="0.0">
                  <c:v>80.376680411788826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asr!$B$92</c:f>
              <c:strCache>
                <c:ptCount val="1"/>
                <c:pt idx="0">
                  <c:v>結腸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asr!$F$92:$AP$92</c:f>
              <c:numCache>
                <c:formatCode>0.0_ </c:formatCode>
                <c:ptCount val="37"/>
                <c:pt idx="0">
                  <c:v>10.85724359970915</c:v>
                </c:pt>
                <c:pt idx="1">
                  <c:v>11.709487506547321</c:v>
                </c:pt>
                <c:pt idx="2">
                  <c:v>13.353854618499881</c:v>
                </c:pt>
                <c:pt idx="3">
                  <c:v>14.13718991285832</c:v>
                </c:pt>
                <c:pt idx="4">
                  <c:v>14.877410095438581</c:v>
                </c:pt>
                <c:pt idx="5">
                  <c:v>15.325819161770051</c:v>
                </c:pt>
                <c:pt idx="6">
                  <c:v>17.343419152178999</c:v>
                </c:pt>
                <c:pt idx="7">
                  <c:v>19.225270944071742</c:v>
                </c:pt>
                <c:pt idx="8">
                  <c:v>20.928746844078638</c:v>
                </c:pt>
                <c:pt idx="9">
                  <c:v>22.43341099818257</c:v>
                </c:pt>
                <c:pt idx="10">
                  <c:v>22.966199927351031</c:v>
                </c:pt>
                <c:pt idx="11">
                  <c:v>24.409331277618559</c:v>
                </c:pt>
                <c:pt idx="12">
                  <c:v>26.634283643520721</c:v>
                </c:pt>
                <c:pt idx="13">
                  <c:v>28.711662496993789</c:v>
                </c:pt>
                <c:pt idx="14">
                  <c:v>30.152571039668199</c:v>
                </c:pt>
                <c:pt idx="15">
                  <c:v>33.547136710697657</c:v>
                </c:pt>
                <c:pt idx="16">
                  <c:v>36.147955777822752</c:v>
                </c:pt>
                <c:pt idx="17">
                  <c:v>39.61137837736532</c:v>
                </c:pt>
                <c:pt idx="18">
                  <c:v>40.549822887226163</c:v>
                </c:pt>
                <c:pt idx="19">
                  <c:v>41.160444073903399</c:v>
                </c:pt>
                <c:pt idx="20">
                  <c:v>40.503222257290311</c:v>
                </c:pt>
                <c:pt idx="21">
                  <c:v>41.621830538331459</c:v>
                </c:pt>
                <c:pt idx="22">
                  <c:v>40.8702451525225</c:v>
                </c:pt>
                <c:pt idx="23">
                  <c:v>41.664428812005099</c:v>
                </c:pt>
                <c:pt idx="24">
                  <c:v>41.056279388664997</c:v>
                </c:pt>
                <c:pt idx="25">
                  <c:v>40.883902964140518</c:v>
                </c:pt>
                <c:pt idx="26">
                  <c:v>42.724879446263969</c:v>
                </c:pt>
                <c:pt idx="27">
                  <c:v>41.937286396645121</c:v>
                </c:pt>
                <c:pt idx="28">
                  <c:v>38.514143418248288</c:v>
                </c:pt>
                <c:pt idx="29">
                  <c:v>38.075221901779038</c:v>
                </c:pt>
                <c:pt idx="30">
                  <c:v>38.667227556092477</c:v>
                </c:pt>
                <c:pt idx="31">
                  <c:v>38.751437895621578</c:v>
                </c:pt>
                <c:pt idx="32">
                  <c:v>37.900032511753999</c:v>
                </c:pt>
                <c:pt idx="33">
                  <c:v>38.552577319955397</c:v>
                </c:pt>
                <c:pt idx="34">
                  <c:v>38.046896420385202</c:v>
                </c:pt>
                <c:pt idx="35">
                  <c:v>38.831870719725501</c:v>
                </c:pt>
                <c:pt idx="36" formatCode="0.0">
                  <c:v>39.737012511049265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asr!$B$93</c:f>
              <c:strCache>
                <c:ptCount val="1"/>
                <c:pt idx="0">
                  <c:v>直腸 *1 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asr!$F$93:$AP$93</c:f>
              <c:numCache>
                <c:formatCode>0.0_ </c:formatCode>
                <c:ptCount val="37"/>
                <c:pt idx="0">
                  <c:v>12.75518082104661</c:v>
                </c:pt>
                <c:pt idx="1">
                  <c:v>12.13767605796852</c:v>
                </c:pt>
                <c:pt idx="2">
                  <c:v>12.54395509415674</c:v>
                </c:pt>
                <c:pt idx="3">
                  <c:v>12.125007758582081</c:v>
                </c:pt>
                <c:pt idx="4">
                  <c:v>13.991287220130831</c:v>
                </c:pt>
                <c:pt idx="5">
                  <c:v>14.490698268404699</c:v>
                </c:pt>
                <c:pt idx="6">
                  <c:v>15.592277591848539</c:v>
                </c:pt>
                <c:pt idx="7">
                  <c:v>16.615147562837262</c:v>
                </c:pt>
                <c:pt idx="8">
                  <c:v>17.757288540936841</c:v>
                </c:pt>
                <c:pt idx="9">
                  <c:v>18.64310155640046</c:v>
                </c:pt>
                <c:pt idx="10">
                  <c:v>18.584823598741568</c:v>
                </c:pt>
                <c:pt idx="11">
                  <c:v>18.637948517833799</c:v>
                </c:pt>
                <c:pt idx="12">
                  <c:v>19.238921052694831</c:v>
                </c:pt>
                <c:pt idx="13">
                  <c:v>20.526094452712179</c:v>
                </c:pt>
                <c:pt idx="14">
                  <c:v>21.452480492373532</c:v>
                </c:pt>
                <c:pt idx="15">
                  <c:v>22.581533323966809</c:v>
                </c:pt>
                <c:pt idx="16">
                  <c:v>22.35480721885931</c:v>
                </c:pt>
                <c:pt idx="17">
                  <c:v>23.74387947927007</c:v>
                </c:pt>
                <c:pt idx="18">
                  <c:v>23.517549215352801</c:v>
                </c:pt>
                <c:pt idx="19">
                  <c:v>23.671067580734881</c:v>
                </c:pt>
                <c:pt idx="20">
                  <c:v>24.7167678702336</c:v>
                </c:pt>
                <c:pt idx="21">
                  <c:v>24.862618706239981</c:v>
                </c:pt>
                <c:pt idx="22">
                  <c:v>24.66060102489282</c:v>
                </c:pt>
                <c:pt idx="23">
                  <c:v>25.633132685749992</c:v>
                </c:pt>
                <c:pt idx="24">
                  <c:v>24.64852825151932</c:v>
                </c:pt>
                <c:pt idx="25">
                  <c:v>24.915513925035739</c:v>
                </c:pt>
                <c:pt idx="26">
                  <c:v>25.4664288103857</c:v>
                </c:pt>
                <c:pt idx="27">
                  <c:v>28.803033836491821</c:v>
                </c:pt>
                <c:pt idx="28">
                  <c:v>24.7644947009018</c:v>
                </c:pt>
                <c:pt idx="29">
                  <c:v>23.089315043579798</c:v>
                </c:pt>
                <c:pt idx="30">
                  <c:v>24.1887308515056</c:v>
                </c:pt>
                <c:pt idx="31">
                  <c:v>25.388847134903699</c:v>
                </c:pt>
                <c:pt idx="32">
                  <c:v>25.465525017411199</c:v>
                </c:pt>
                <c:pt idx="33">
                  <c:v>25.7292648282932</c:v>
                </c:pt>
                <c:pt idx="34">
                  <c:v>26.136883452736399</c:v>
                </c:pt>
                <c:pt idx="35">
                  <c:v>25.5292382710598</c:v>
                </c:pt>
                <c:pt idx="36" formatCode="0.0">
                  <c:v>27.439997125720048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asr!$B$94</c:f>
              <c:strCache>
                <c:ptCount val="1"/>
                <c:pt idx="0">
                  <c:v>肝臓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asr!$F$94:$AP$94</c:f>
              <c:numCache>
                <c:formatCode>0.0_ </c:formatCode>
                <c:ptCount val="37"/>
                <c:pt idx="0">
                  <c:v>17.541238246234361</c:v>
                </c:pt>
                <c:pt idx="1">
                  <c:v>18.935546444765819</c:v>
                </c:pt>
                <c:pt idx="2">
                  <c:v>18.51659401193627</c:v>
                </c:pt>
                <c:pt idx="3">
                  <c:v>19.592333915964431</c:v>
                </c:pt>
                <c:pt idx="4">
                  <c:v>21.299818960473889</c:v>
                </c:pt>
                <c:pt idx="5">
                  <c:v>23.171561668470279</c:v>
                </c:pt>
                <c:pt idx="6">
                  <c:v>24.784510283903799</c:v>
                </c:pt>
                <c:pt idx="7">
                  <c:v>26.420156386672101</c:v>
                </c:pt>
                <c:pt idx="8">
                  <c:v>28.327790943641482</c:v>
                </c:pt>
                <c:pt idx="9">
                  <c:v>30.884715792872839</c:v>
                </c:pt>
                <c:pt idx="10">
                  <c:v>32.249139790806701</c:v>
                </c:pt>
                <c:pt idx="11">
                  <c:v>33.229328206686461</c:v>
                </c:pt>
                <c:pt idx="12">
                  <c:v>34.6754174290569</c:v>
                </c:pt>
                <c:pt idx="13">
                  <c:v>34.917410130193602</c:v>
                </c:pt>
                <c:pt idx="14">
                  <c:v>35.361836202483623</c:v>
                </c:pt>
                <c:pt idx="15">
                  <c:v>37.34850828704856</c:v>
                </c:pt>
                <c:pt idx="16">
                  <c:v>37.950871946223621</c:v>
                </c:pt>
                <c:pt idx="17">
                  <c:v>38.6766816783297</c:v>
                </c:pt>
                <c:pt idx="18">
                  <c:v>37.815095947353043</c:v>
                </c:pt>
                <c:pt idx="19">
                  <c:v>36.20217829857593</c:v>
                </c:pt>
                <c:pt idx="20">
                  <c:v>39.725931524008118</c:v>
                </c:pt>
                <c:pt idx="21">
                  <c:v>37.808903172003589</c:v>
                </c:pt>
                <c:pt idx="22">
                  <c:v>35.821329464255939</c:v>
                </c:pt>
                <c:pt idx="23">
                  <c:v>35.239358900206639</c:v>
                </c:pt>
                <c:pt idx="24">
                  <c:v>33.710564383516683</c:v>
                </c:pt>
                <c:pt idx="25">
                  <c:v>32.776140463424078</c:v>
                </c:pt>
                <c:pt idx="26">
                  <c:v>32.207035337688879</c:v>
                </c:pt>
                <c:pt idx="27">
                  <c:v>31.578576861496181</c:v>
                </c:pt>
                <c:pt idx="28">
                  <c:v>31.942909318536561</c:v>
                </c:pt>
                <c:pt idx="29">
                  <c:v>30.201003373248799</c:v>
                </c:pt>
                <c:pt idx="30">
                  <c:v>30.075086244202438</c:v>
                </c:pt>
                <c:pt idx="31">
                  <c:v>29.475387075280359</c:v>
                </c:pt>
                <c:pt idx="32">
                  <c:v>29.781128326914899</c:v>
                </c:pt>
                <c:pt idx="33">
                  <c:v>30.905755385778502</c:v>
                </c:pt>
                <c:pt idx="34">
                  <c:v>29.867437827931401</c:v>
                </c:pt>
                <c:pt idx="35">
                  <c:v>28.674924006825499</c:v>
                </c:pt>
                <c:pt idx="36" formatCode="0.0">
                  <c:v>26.112253619419878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asr!$B$98</c:f>
              <c:strCache>
                <c:ptCount val="1"/>
                <c:pt idx="0">
                  <c:v>肺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asr!$F$98:$AP$98</c:f>
              <c:numCache>
                <c:formatCode>0.0_ </c:formatCode>
                <c:ptCount val="37"/>
                <c:pt idx="0">
                  <c:v>33.228088283768763</c:v>
                </c:pt>
                <c:pt idx="1">
                  <c:v>33.728009989550301</c:v>
                </c:pt>
                <c:pt idx="2">
                  <c:v>36.130688339030918</c:v>
                </c:pt>
                <c:pt idx="3">
                  <c:v>36.973087505745681</c:v>
                </c:pt>
                <c:pt idx="4">
                  <c:v>39.248179099931441</c:v>
                </c:pt>
                <c:pt idx="5">
                  <c:v>40.97024465094934</c:v>
                </c:pt>
                <c:pt idx="6">
                  <c:v>43.315339792839232</c:v>
                </c:pt>
                <c:pt idx="7">
                  <c:v>44.701948895374272</c:v>
                </c:pt>
                <c:pt idx="8">
                  <c:v>46.110623508094648</c:v>
                </c:pt>
                <c:pt idx="9">
                  <c:v>47.799686508260727</c:v>
                </c:pt>
                <c:pt idx="10">
                  <c:v>51.784534021327318</c:v>
                </c:pt>
                <c:pt idx="11">
                  <c:v>50.901378741233472</c:v>
                </c:pt>
                <c:pt idx="12">
                  <c:v>52.443576149860178</c:v>
                </c:pt>
                <c:pt idx="13">
                  <c:v>52.495473530664263</c:v>
                </c:pt>
                <c:pt idx="14">
                  <c:v>53.092886231890162</c:v>
                </c:pt>
                <c:pt idx="15">
                  <c:v>55.303009067379861</c:v>
                </c:pt>
                <c:pt idx="16">
                  <c:v>55.88116599816891</c:v>
                </c:pt>
                <c:pt idx="17">
                  <c:v>57.053284451578612</c:v>
                </c:pt>
                <c:pt idx="18">
                  <c:v>56.894694746479999</c:v>
                </c:pt>
                <c:pt idx="19">
                  <c:v>56.274787923153532</c:v>
                </c:pt>
                <c:pt idx="20">
                  <c:v>57.69827963695144</c:v>
                </c:pt>
                <c:pt idx="21">
                  <c:v>58.476111537335228</c:v>
                </c:pt>
                <c:pt idx="22">
                  <c:v>57.399897522749761</c:v>
                </c:pt>
                <c:pt idx="23">
                  <c:v>58.182517172853139</c:v>
                </c:pt>
                <c:pt idx="24">
                  <c:v>57.959817908600193</c:v>
                </c:pt>
                <c:pt idx="25">
                  <c:v>57.143984844505013</c:v>
                </c:pt>
                <c:pt idx="26">
                  <c:v>56.479459707678757</c:v>
                </c:pt>
                <c:pt idx="27">
                  <c:v>57.411328558432153</c:v>
                </c:pt>
                <c:pt idx="28">
                  <c:v>59.548069357384612</c:v>
                </c:pt>
                <c:pt idx="29">
                  <c:v>58.098655868209043</c:v>
                </c:pt>
                <c:pt idx="30">
                  <c:v>58.487121678421857</c:v>
                </c:pt>
                <c:pt idx="31">
                  <c:v>58.189655877008043</c:v>
                </c:pt>
                <c:pt idx="32">
                  <c:v>61.597859429605201</c:v>
                </c:pt>
                <c:pt idx="33">
                  <c:v>61.949558267063502</c:v>
                </c:pt>
                <c:pt idx="34">
                  <c:v>64.032135739842701</c:v>
                </c:pt>
                <c:pt idx="35">
                  <c:v>64.581683787642802</c:v>
                </c:pt>
                <c:pt idx="36" formatCode="0.0">
                  <c:v>64.58529878547786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asr!$B$100</c:f>
              <c:strCache>
                <c:ptCount val="1"/>
                <c:pt idx="0">
                  <c:v>前立腺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asr!$F$100:$AP$100</c:f>
              <c:numCache>
                <c:formatCode>0.0_ </c:formatCode>
                <c:ptCount val="37"/>
                <c:pt idx="0">
                  <c:v>7.0870890485381199</c:v>
                </c:pt>
                <c:pt idx="1">
                  <c:v>7.0968229178021396</c:v>
                </c:pt>
                <c:pt idx="2">
                  <c:v>8.1285850826415196</c:v>
                </c:pt>
                <c:pt idx="3">
                  <c:v>8.6861810506153905</c:v>
                </c:pt>
                <c:pt idx="4">
                  <c:v>9.2962439409001902</c:v>
                </c:pt>
                <c:pt idx="5">
                  <c:v>9.7536522067340101</c:v>
                </c:pt>
                <c:pt idx="6">
                  <c:v>9.5979261127820106</c:v>
                </c:pt>
                <c:pt idx="7">
                  <c:v>10.011260046801089</c:v>
                </c:pt>
                <c:pt idx="8">
                  <c:v>10.661692687223489</c:v>
                </c:pt>
                <c:pt idx="9">
                  <c:v>11.59599191803521</c:v>
                </c:pt>
                <c:pt idx="10">
                  <c:v>12.20771299261853</c:v>
                </c:pt>
                <c:pt idx="11">
                  <c:v>12.2747994477386</c:v>
                </c:pt>
                <c:pt idx="12">
                  <c:v>12.808954851431981</c:v>
                </c:pt>
                <c:pt idx="13">
                  <c:v>12.351897639399869</c:v>
                </c:pt>
                <c:pt idx="14">
                  <c:v>12.977160860261799</c:v>
                </c:pt>
                <c:pt idx="15">
                  <c:v>13.404502160736183</c:v>
                </c:pt>
                <c:pt idx="16">
                  <c:v>14.660747170250771</c:v>
                </c:pt>
                <c:pt idx="17">
                  <c:v>15.634039194957889</c:v>
                </c:pt>
                <c:pt idx="18">
                  <c:v>16.417096772519692</c:v>
                </c:pt>
                <c:pt idx="19">
                  <c:v>17.50207153413978</c:v>
                </c:pt>
                <c:pt idx="20">
                  <c:v>18.085157814717881</c:v>
                </c:pt>
                <c:pt idx="21">
                  <c:v>19.151220790259838</c:v>
                </c:pt>
                <c:pt idx="22">
                  <c:v>19.73192350753456</c:v>
                </c:pt>
                <c:pt idx="23">
                  <c:v>20.396776567859749</c:v>
                </c:pt>
                <c:pt idx="24">
                  <c:v>20.718594751715511</c:v>
                </c:pt>
                <c:pt idx="25">
                  <c:v>22.93760818309088</c:v>
                </c:pt>
                <c:pt idx="26">
                  <c:v>26.155816963415781</c:v>
                </c:pt>
                <c:pt idx="27">
                  <c:v>31.387237190063399</c:v>
                </c:pt>
                <c:pt idx="28">
                  <c:v>41.422598874256778</c:v>
                </c:pt>
                <c:pt idx="29">
                  <c:v>39.660378240541192</c:v>
                </c:pt>
                <c:pt idx="30">
                  <c:v>41.972170919623281</c:v>
                </c:pt>
                <c:pt idx="31">
                  <c:v>40.235924225344419</c:v>
                </c:pt>
                <c:pt idx="32">
                  <c:v>43.4983835677115</c:v>
                </c:pt>
                <c:pt idx="33">
                  <c:v>46.077944588083</c:v>
                </c:pt>
                <c:pt idx="34">
                  <c:v>51.996913170929297</c:v>
                </c:pt>
                <c:pt idx="35">
                  <c:v>55.968756823824997</c:v>
                </c:pt>
                <c:pt idx="36" formatCode="0.0">
                  <c:v>66.774690824059292</c:v>
                </c:pt>
              </c:numCache>
            </c:numRef>
          </c:val>
          <c:smooth val="0"/>
        </c:ser>
        <c:ser>
          <c:idx val="20"/>
          <c:order val="6"/>
          <c:tx>
            <c:strRef>
              <c:f>asr!$B$108</c:f>
              <c:strCache>
                <c:ptCount val="1"/>
                <c:pt idx="0">
                  <c:v>大腸 *1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asr!$F$1:$AP$1</c:f>
              <c:numCache>
                <c:formatCode>General</c:formatCode>
                <c:ptCount val="37"/>
                <c:pt idx="0" formatCode="0_ ">
                  <c:v>1975</c:v>
                </c:pt>
                <c:pt idx="1">
                  <c:v>1976</c:v>
                </c:pt>
                <c:pt idx="2" formatCode="0_ ">
                  <c:v>1977</c:v>
                </c:pt>
                <c:pt idx="3">
                  <c:v>1978</c:v>
                </c:pt>
                <c:pt idx="4" formatCode="0_ ">
                  <c:v>1979</c:v>
                </c:pt>
                <c:pt idx="5">
                  <c:v>1980</c:v>
                </c:pt>
                <c:pt idx="6" formatCode="0_ ">
                  <c:v>1981</c:v>
                </c:pt>
                <c:pt idx="7">
                  <c:v>1982</c:v>
                </c:pt>
                <c:pt idx="8" formatCode="0_ ">
                  <c:v>1983</c:v>
                </c:pt>
                <c:pt idx="9">
                  <c:v>1984</c:v>
                </c:pt>
                <c:pt idx="10" formatCode="0_ ">
                  <c:v>1985</c:v>
                </c:pt>
                <c:pt idx="11">
                  <c:v>1986</c:v>
                </c:pt>
                <c:pt idx="12" formatCode="0_ ">
                  <c:v>1987</c:v>
                </c:pt>
                <c:pt idx="13">
                  <c:v>1988</c:v>
                </c:pt>
                <c:pt idx="14" formatCode="0_ ">
                  <c:v>1989</c:v>
                </c:pt>
                <c:pt idx="15">
                  <c:v>1990</c:v>
                </c:pt>
                <c:pt idx="16" formatCode="0_ ">
                  <c:v>1991</c:v>
                </c:pt>
                <c:pt idx="17">
                  <c:v>1992</c:v>
                </c:pt>
                <c:pt idx="18" formatCode="0_ ">
                  <c:v>1993</c:v>
                </c:pt>
                <c:pt idx="19">
                  <c:v>1994</c:v>
                </c:pt>
                <c:pt idx="20" formatCode="0_ ">
                  <c:v>1995</c:v>
                </c:pt>
                <c:pt idx="21">
                  <c:v>1996</c:v>
                </c:pt>
                <c:pt idx="22" formatCode="0_ ">
                  <c:v>1997</c:v>
                </c:pt>
                <c:pt idx="23">
                  <c:v>1998</c:v>
                </c:pt>
                <c:pt idx="24" formatCode="0_ ">
                  <c:v>1999</c:v>
                </c:pt>
                <c:pt idx="25">
                  <c:v>2000</c:v>
                </c:pt>
                <c:pt idx="26" formatCode="0_ ">
                  <c:v>2001</c:v>
                </c:pt>
                <c:pt idx="27">
                  <c:v>2002</c:v>
                </c:pt>
                <c:pt idx="28" formatCode="0_ ">
                  <c:v>2003</c:v>
                </c:pt>
                <c:pt idx="29">
                  <c:v>2004</c:v>
                </c:pt>
                <c:pt idx="30" formatCode="0_ ">
                  <c:v>2005</c:v>
                </c:pt>
                <c:pt idx="31">
                  <c:v>2006</c:v>
                </c:pt>
                <c:pt idx="32" formatCode="0_ ">
                  <c:v>2007</c:v>
                </c:pt>
                <c:pt idx="33" formatCode="@">
                  <c:v>2008</c:v>
                </c:pt>
                <c:pt idx="34" formatCode="@">
                  <c:v>2009</c:v>
                </c:pt>
                <c:pt idx="35" formatCode="@">
                  <c:v>2010</c:v>
                </c:pt>
                <c:pt idx="36" formatCode="0">
                  <c:v>2011</c:v>
                </c:pt>
              </c:numCache>
            </c:numRef>
          </c:cat>
          <c:val>
            <c:numRef>
              <c:f>asr!$F$108:$AP$108</c:f>
              <c:numCache>
                <c:formatCode>0.0_ </c:formatCode>
                <c:ptCount val="37"/>
                <c:pt idx="0">
                  <c:v>23.612424420755769</c:v>
                </c:pt>
                <c:pt idx="1">
                  <c:v>23.847163564515839</c:v>
                </c:pt>
                <c:pt idx="2">
                  <c:v>25.89780971265662</c:v>
                </c:pt>
                <c:pt idx="3">
                  <c:v>26.262197671440401</c:v>
                </c:pt>
                <c:pt idx="4">
                  <c:v>28.86869731556942</c:v>
                </c:pt>
                <c:pt idx="5">
                  <c:v>29.816517430174759</c:v>
                </c:pt>
                <c:pt idx="6">
                  <c:v>32.935696744027538</c:v>
                </c:pt>
                <c:pt idx="7">
                  <c:v>35.840418506909003</c:v>
                </c:pt>
                <c:pt idx="8">
                  <c:v>38.686035385015479</c:v>
                </c:pt>
                <c:pt idx="9">
                  <c:v>41.076512554583019</c:v>
                </c:pt>
                <c:pt idx="10">
                  <c:v>41.5510235260926</c:v>
                </c:pt>
                <c:pt idx="11">
                  <c:v>43.047279795452361</c:v>
                </c:pt>
                <c:pt idx="12">
                  <c:v>45.873204696215552</c:v>
                </c:pt>
                <c:pt idx="13">
                  <c:v>49.237756949705982</c:v>
                </c:pt>
                <c:pt idx="14">
                  <c:v>51.605051532041728</c:v>
                </c:pt>
                <c:pt idx="15">
                  <c:v>56.128670034664474</c:v>
                </c:pt>
                <c:pt idx="16">
                  <c:v>58.502762996682058</c:v>
                </c:pt>
                <c:pt idx="17">
                  <c:v>63.355257856635383</c:v>
                </c:pt>
                <c:pt idx="18">
                  <c:v>64.067372102578958</c:v>
                </c:pt>
                <c:pt idx="19">
                  <c:v>64.831511654638291</c:v>
                </c:pt>
                <c:pt idx="20">
                  <c:v>65.219990127523928</c:v>
                </c:pt>
                <c:pt idx="21">
                  <c:v>66.484449244571437</c:v>
                </c:pt>
                <c:pt idx="22">
                  <c:v>65.530846177415299</c:v>
                </c:pt>
                <c:pt idx="23">
                  <c:v>67.297561497755098</c:v>
                </c:pt>
                <c:pt idx="24">
                  <c:v>65.704807640184313</c:v>
                </c:pt>
                <c:pt idx="25">
                  <c:v>65.799416889176243</c:v>
                </c:pt>
                <c:pt idx="26">
                  <c:v>68.191308256649677</c:v>
                </c:pt>
                <c:pt idx="27">
                  <c:v>70.740320233136956</c:v>
                </c:pt>
                <c:pt idx="28">
                  <c:v>63.278638119150102</c:v>
                </c:pt>
                <c:pt idx="29">
                  <c:v>61.164536945358797</c:v>
                </c:pt>
                <c:pt idx="30">
                  <c:v>62.855958407598102</c:v>
                </c:pt>
                <c:pt idx="31">
                  <c:v>64.140285030525305</c:v>
                </c:pt>
                <c:pt idx="32">
                  <c:v>63.365557529165201</c:v>
                </c:pt>
                <c:pt idx="33">
                  <c:v>64.2818421482486</c:v>
                </c:pt>
                <c:pt idx="34">
                  <c:v>64.183779873121594</c:v>
                </c:pt>
                <c:pt idx="35">
                  <c:v>64.361108990785297</c:v>
                </c:pt>
                <c:pt idx="36" formatCode="0.0">
                  <c:v>67.177009636769299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437424"/>
        <c:axId val="740434288"/>
      </c:lineChart>
      <c:catAx>
        <c:axId val="740437424"/>
        <c:scaling>
          <c:orientation val="minMax"/>
        </c:scaling>
        <c:delete val="0"/>
        <c:axPos val="b"/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3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3C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0434288"/>
        <c:crosses val="autoZero"/>
        <c:auto val="1"/>
        <c:lblAlgn val="ctr"/>
        <c:lblOffset val="100"/>
        <c:tickLblSkip val="5"/>
        <c:noMultiLvlLbl val="0"/>
      </c:catAx>
      <c:valAx>
        <c:axId val="7404342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3C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740437424"/>
        <c:crosses val="autoZero"/>
        <c:crossBetween val="between"/>
      </c:valAx>
      <c:spPr>
        <a:noFill/>
        <a:ln w="15875">
          <a:solidFill>
            <a:srgbClr val="00003C"/>
          </a:solidFill>
        </a:ln>
      </c:spPr>
    </c:plotArea>
    <c:legend>
      <c:legendPos val="b"/>
      <c:layout>
        <c:manualLayout>
          <c:xMode val="edge"/>
          <c:yMode val="edge"/>
          <c:x val="8.619312651443288E-2"/>
          <c:y val="0.89138033934390704"/>
          <c:w val="0.79495948981138342"/>
          <c:h val="0.10686493896434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3C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0678618555054"/>
          <c:y val="0.21729939036413326"/>
          <c:w val="0.77809190791666427"/>
          <c:h val="0.644812294123438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Sheet1!$B$7:$B$53</c:f>
              <c:numCache>
                <c:formatCode>#\ ##0.0</c:formatCode>
                <c:ptCount val="47"/>
                <c:pt idx="0">
                  <c:v>47.1</c:v>
                </c:pt>
                <c:pt idx="1">
                  <c:v>67.099999999999994</c:v>
                </c:pt>
                <c:pt idx="2">
                  <c:v>70.099999999999994</c:v>
                </c:pt>
                <c:pt idx="3">
                  <c:v>61.8</c:v>
                </c:pt>
                <c:pt idx="4">
                  <c:v>65.7</c:v>
                </c:pt>
                <c:pt idx="5">
                  <c:v>55.8</c:v>
                </c:pt>
                <c:pt idx="6">
                  <c:v>58.2</c:v>
                </c:pt>
                <c:pt idx="7">
                  <c:v>58</c:v>
                </c:pt>
                <c:pt idx="8">
                  <c:v>62.8</c:v>
                </c:pt>
                <c:pt idx="9">
                  <c:v>51.3</c:v>
                </c:pt>
                <c:pt idx="10">
                  <c:v>51</c:v>
                </c:pt>
                <c:pt idx="11">
                  <c:v>47.7</c:v>
                </c:pt>
                <c:pt idx="12">
                  <c:v>49.2</c:v>
                </c:pt>
                <c:pt idx="13">
                  <c:v>45.6</c:v>
                </c:pt>
                <c:pt idx="14">
                  <c:v>56.3</c:v>
                </c:pt>
                <c:pt idx="15">
                  <c:v>54.9</c:v>
                </c:pt>
                <c:pt idx="16">
                  <c:v>49.7</c:v>
                </c:pt>
                <c:pt idx="17">
                  <c:v>42.8</c:v>
                </c:pt>
                <c:pt idx="18">
                  <c:v>50</c:v>
                </c:pt>
                <c:pt idx="19">
                  <c:v>53.9</c:v>
                </c:pt>
                <c:pt idx="20">
                  <c:v>43.2</c:v>
                </c:pt>
                <c:pt idx="21">
                  <c:v>52.9</c:v>
                </c:pt>
                <c:pt idx="22">
                  <c:v>47.1</c:v>
                </c:pt>
                <c:pt idx="23">
                  <c:v>45.7</c:v>
                </c:pt>
                <c:pt idx="24">
                  <c:v>42.8</c:v>
                </c:pt>
                <c:pt idx="25">
                  <c:v>39.6</c:v>
                </c:pt>
                <c:pt idx="26">
                  <c:v>43.9</c:v>
                </c:pt>
                <c:pt idx="27">
                  <c:v>44.7</c:v>
                </c:pt>
                <c:pt idx="28">
                  <c:v>39.299999999999997</c:v>
                </c:pt>
                <c:pt idx="29">
                  <c:v>44.7</c:v>
                </c:pt>
                <c:pt idx="30">
                  <c:v>50.8</c:v>
                </c:pt>
                <c:pt idx="31">
                  <c:v>46.3</c:v>
                </c:pt>
                <c:pt idx="32">
                  <c:v>49.7</c:v>
                </c:pt>
                <c:pt idx="33">
                  <c:v>43.4</c:v>
                </c:pt>
                <c:pt idx="34">
                  <c:v>53.1</c:v>
                </c:pt>
                <c:pt idx="35">
                  <c:v>45.7</c:v>
                </c:pt>
                <c:pt idx="36">
                  <c:v>38.6</c:v>
                </c:pt>
                <c:pt idx="37">
                  <c:v>45.9</c:v>
                </c:pt>
                <c:pt idx="38">
                  <c:v>58.3</c:v>
                </c:pt>
                <c:pt idx="39">
                  <c:v>43.7</c:v>
                </c:pt>
                <c:pt idx="40">
                  <c:v>45.1</c:v>
                </c:pt>
                <c:pt idx="41">
                  <c:v>48.3</c:v>
                </c:pt>
                <c:pt idx="42">
                  <c:v>45.5</c:v>
                </c:pt>
                <c:pt idx="43">
                  <c:v>47</c:v>
                </c:pt>
                <c:pt idx="44">
                  <c:v>51.3</c:v>
                </c:pt>
                <c:pt idx="45">
                  <c:v>58.5</c:v>
                </c:pt>
                <c:pt idx="46">
                  <c:v>48.4</c:v>
                </c:pt>
              </c:numCache>
            </c:numRef>
          </c:xVal>
          <c:yVal>
            <c:numRef>
              <c:f>Sheet1!$C$7:$C$53</c:f>
              <c:numCache>
                <c:formatCode>0.0_);[Red]\(0.0\)</c:formatCode>
                <c:ptCount val="47"/>
                <c:pt idx="0">
                  <c:v>10.7393</c:v>
                </c:pt>
                <c:pt idx="1">
                  <c:v>11.677199999999999</c:v>
                </c:pt>
                <c:pt idx="2">
                  <c:v>12.8924</c:v>
                </c:pt>
                <c:pt idx="3">
                  <c:v>11.682700000000001</c:v>
                </c:pt>
                <c:pt idx="4">
                  <c:v>12.2906</c:v>
                </c:pt>
                <c:pt idx="5">
                  <c:v>12.381500000000001</c:v>
                </c:pt>
                <c:pt idx="6">
                  <c:v>12.099600000000001</c:v>
                </c:pt>
                <c:pt idx="7">
                  <c:v>11.3424</c:v>
                </c:pt>
                <c:pt idx="8">
                  <c:v>11.8567</c:v>
                </c:pt>
                <c:pt idx="9">
                  <c:v>11.701499999999999</c:v>
                </c:pt>
                <c:pt idx="10">
                  <c:v>12.1517</c:v>
                </c:pt>
                <c:pt idx="11">
                  <c:v>12.100099999999999</c:v>
                </c:pt>
                <c:pt idx="12">
                  <c:v>11.3742</c:v>
                </c:pt>
                <c:pt idx="13">
                  <c:v>11.614100000000001</c:v>
                </c:pt>
                <c:pt idx="14">
                  <c:v>11.7143</c:v>
                </c:pt>
                <c:pt idx="15">
                  <c:v>11.3146</c:v>
                </c:pt>
                <c:pt idx="16">
                  <c:v>12.0275</c:v>
                </c:pt>
                <c:pt idx="17">
                  <c:v>11.7988</c:v>
                </c:pt>
                <c:pt idx="18">
                  <c:v>12.2738</c:v>
                </c:pt>
                <c:pt idx="19">
                  <c:v>12.573</c:v>
                </c:pt>
                <c:pt idx="20">
                  <c:v>11.0032</c:v>
                </c:pt>
                <c:pt idx="21">
                  <c:v>11.436</c:v>
                </c:pt>
                <c:pt idx="22">
                  <c:v>10.8484</c:v>
                </c:pt>
                <c:pt idx="23">
                  <c:v>11.0945</c:v>
                </c:pt>
                <c:pt idx="24">
                  <c:v>11.449299999999999</c:v>
                </c:pt>
                <c:pt idx="25">
                  <c:v>10.688599999999999</c:v>
                </c:pt>
                <c:pt idx="26">
                  <c:v>10.164</c:v>
                </c:pt>
                <c:pt idx="27">
                  <c:v>10.988799999999999</c:v>
                </c:pt>
                <c:pt idx="28">
                  <c:v>10.839499999999999</c:v>
                </c:pt>
                <c:pt idx="29">
                  <c:v>10.176299999999999</c:v>
                </c:pt>
                <c:pt idx="30">
                  <c:v>10.7011</c:v>
                </c:pt>
                <c:pt idx="31">
                  <c:v>11.026199999999999</c:v>
                </c:pt>
                <c:pt idx="32">
                  <c:v>10.783300000000001</c:v>
                </c:pt>
                <c:pt idx="33">
                  <c:v>10.9498</c:v>
                </c:pt>
                <c:pt idx="34">
                  <c:v>11.609299999999999</c:v>
                </c:pt>
                <c:pt idx="35">
                  <c:v>10.388400000000001</c:v>
                </c:pt>
                <c:pt idx="36">
                  <c:v>10.8156</c:v>
                </c:pt>
                <c:pt idx="37">
                  <c:v>10.7212</c:v>
                </c:pt>
                <c:pt idx="38">
                  <c:v>10.1197</c:v>
                </c:pt>
                <c:pt idx="39">
                  <c:v>10.6615</c:v>
                </c:pt>
                <c:pt idx="40">
                  <c:v>10.5913</c:v>
                </c:pt>
                <c:pt idx="41">
                  <c:v>11.334</c:v>
                </c:pt>
                <c:pt idx="42">
                  <c:v>10.7155</c:v>
                </c:pt>
                <c:pt idx="43">
                  <c:v>10.9518</c:v>
                </c:pt>
                <c:pt idx="44">
                  <c:v>11.0297</c:v>
                </c:pt>
                <c:pt idx="45">
                  <c:v>11.0718</c:v>
                </c:pt>
                <c:pt idx="46">
                  <c:v>9.4937000000000005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436248"/>
        <c:axId val="740441736"/>
      </c:scatterChart>
      <c:valAx>
        <c:axId val="74043624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solidFill>
                      <a:srgbClr val="00003C"/>
                    </a:solidFill>
                  </a:rPr>
                  <a:t>年齢調整脳血管疾患死亡率（人口</a:t>
                </a:r>
                <a:r>
                  <a:rPr lang="en-US" altLang="ja-JP" dirty="0" smtClean="0">
                    <a:solidFill>
                      <a:srgbClr val="00003C"/>
                    </a:solidFill>
                  </a:rPr>
                  <a:t>10</a:t>
                </a:r>
                <a:r>
                  <a:rPr lang="ja-JP" altLang="en-US" dirty="0" smtClean="0">
                    <a:solidFill>
                      <a:srgbClr val="00003C"/>
                    </a:solidFill>
                  </a:rPr>
                  <a:t>万対）</a:t>
                </a:r>
                <a:endParaRPr lang="ja-JP" altLang="en-US" dirty="0">
                  <a:solidFill>
                    <a:srgbClr val="00003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3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3C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740441736"/>
        <c:crosses val="autoZero"/>
        <c:crossBetween val="midCat"/>
      </c:valAx>
      <c:valAx>
        <c:axId val="740441736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solidFill>
                      <a:srgbClr val="00003C"/>
                    </a:solidFill>
                  </a:rPr>
                  <a:t>食塩摂取量の平均値（</a:t>
                </a:r>
                <a:r>
                  <a:rPr lang="en-US" altLang="ja-JP" dirty="0" smtClean="0">
                    <a:solidFill>
                      <a:srgbClr val="00003C"/>
                    </a:solidFill>
                  </a:rPr>
                  <a:t>g/</a:t>
                </a:r>
                <a:r>
                  <a:rPr lang="ja-JP" altLang="en-US" dirty="0" smtClean="0">
                    <a:solidFill>
                      <a:srgbClr val="00003C"/>
                    </a:solidFill>
                  </a:rPr>
                  <a:t>日）</a:t>
                </a:r>
                <a:endParaRPr lang="ja-JP" altLang="en-US" dirty="0">
                  <a:solidFill>
                    <a:srgbClr val="00003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3C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_);[Red]\(0.0\)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3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3C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740436248"/>
        <c:crosses val="autoZero"/>
        <c:crossBetween val="midCat"/>
      </c:valAx>
      <c:spPr>
        <a:noFill/>
        <a:ln>
          <a:solidFill>
            <a:srgbClr val="00003C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 smtClean="0">
                <a:solidFill>
                  <a:srgbClr val="00003C"/>
                </a:solidFill>
              </a:rPr>
              <a:t>食塩摂取量と脳卒中死亡リスク</a:t>
            </a:r>
            <a:endParaRPr lang="ja-JP" altLang="en-US" sz="1600" dirty="0">
              <a:solidFill>
                <a:srgbClr val="00003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59080363881441"/>
          <c:y val="0.19751095968861437"/>
          <c:w val="0.7806504091439096"/>
          <c:h val="0.574009809110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3C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3C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3C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3C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摂取少</c:v>
                </c:pt>
                <c:pt idx="1">
                  <c:v>摂取中</c:v>
                </c:pt>
                <c:pt idx="2">
                  <c:v>摂取多</c:v>
                </c:pt>
              </c:strCache>
            </c:strRef>
          </c:cat>
          <c:val>
            <c:numRef>
              <c:f>Sheet1!$B$2:$D$2</c:f>
              <c:numCache>
                <c:formatCode>0.00_ </c:formatCode>
                <c:ptCount val="3"/>
                <c:pt idx="0">
                  <c:v>1</c:v>
                </c:pt>
                <c:pt idx="1">
                  <c:v>1.6</c:v>
                </c:pt>
                <c:pt idx="2">
                  <c:v>2.33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00003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摂取少</c:v>
                </c:pt>
                <c:pt idx="1">
                  <c:v>摂取中</c:v>
                </c:pt>
                <c:pt idx="2">
                  <c:v>摂取多</c:v>
                </c:pt>
              </c:strCache>
            </c:strRef>
          </c:cat>
          <c:val>
            <c:numRef>
              <c:f>Sheet1!$B$5:$D$5</c:f>
              <c:numCache>
                <c:formatCode>0.00_ </c:formatCode>
                <c:ptCount val="3"/>
                <c:pt idx="0">
                  <c:v>1</c:v>
                </c:pt>
                <c:pt idx="1">
                  <c:v>1.33</c:v>
                </c:pt>
                <c:pt idx="2">
                  <c:v>1.7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8"/>
        <c:axId val="740440560"/>
        <c:axId val="7404456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under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摂取少</c:v>
                      </c:pt>
                      <c:pt idx="1">
                        <c:v>摂取中</c:v>
                      </c:pt>
                      <c:pt idx="2">
                        <c:v>摂取多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Sheet1!$B$3:$D$3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1">
                        <c:v>0.68</c:v>
                      </c:pt>
                      <c:pt idx="2">
                        <c:v>1.1000000000000001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upper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摂取少</c:v>
                      </c:pt>
                      <c:pt idx="1">
                        <c:v>摂取中</c:v>
                      </c:pt>
                      <c:pt idx="2">
                        <c:v>摂取多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Sheet1!$B$4:$D$4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1">
                        <c:v>1.1999999999999997</c:v>
                      </c:pt>
                      <c:pt idx="2">
                        <c:v>2.12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under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摂取少</c:v>
                      </c:pt>
                      <c:pt idx="1">
                        <c:v>摂取中</c:v>
                      </c:pt>
                      <c:pt idx="2">
                        <c:v>摂取多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Sheet1!$B$6:$D$6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1">
                        <c:v>0.53</c:v>
                      </c:pt>
                      <c:pt idx="2">
                        <c:v>0.74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upper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摂取少</c:v>
                      </c:pt>
                      <c:pt idx="1">
                        <c:v>摂取中</c:v>
                      </c:pt>
                      <c:pt idx="2">
                        <c:v>摂取多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Sheet1!$B$7:$D$7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1">
                        <c:v>0.87999999999999989</c:v>
                      </c:pt>
                      <c:pt idx="2">
                        <c:v>1.32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044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solidFill>
                      <a:srgbClr val="00003C"/>
                    </a:solidFill>
                  </a:rPr>
                  <a:t>食塩摂取量</a:t>
                </a:r>
                <a:endParaRPr lang="ja-JP" altLang="en-US" dirty="0">
                  <a:solidFill>
                    <a:srgbClr val="00003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3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3C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0445656"/>
        <c:crosses val="autoZero"/>
        <c:auto val="1"/>
        <c:lblAlgn val="ctr"/>
        <c:lblOffset val="100"/>
        <c:noMultiLvlLbl val="0"/>
      </c:catAx>
      <c:valAx>
        <c:axId val="740445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>
                    <a:solidFill>
                      <a:srgbClr val="00003C"/>
                    </a:solidFill>
                  </a:rPr>
                  <a:t>ハザード比</a:t>
                </a:r>
                <a:endParaRPr lang="ja-JP" altLang="en-US" dirty="0">
                  <a:solidFill>
                    <a:srgbClr val="00003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3C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0440560"/>
        <c:crosses val="autoZero"/>
        <c:crossBetween val="between"/>
      </c:valAx>
      <c:spPr>
        <a:noFill/>
        <a:ln>
          <a:solidFill>
            <a:srgbClr val="00003C"/>
          </a:solidFill>
        </a:ln>
        <a:effectLst/>
      </c:spPr>
    </c:plotArea>
    <c:legend>
      <c:legendPos val="b"/>
      <c:layout>
        <c:manualLayout>
          <c:xMode val="edge"/>
          <c:yMode val="edge"/>
          <c:x val="0.22932727391557189"/>
          <c:y val="0.23539666628130806"/>
          <c:w val="0.2333000723083859"/>
          <c:h val="7.5929816386023544E-2"/>
        </c:manualLayout>
      </c:layout>
      <c:overlay val="1"/>
      <c:spPr>
        <a:noFill/>
        <a:ln>
          <a:solidFill>
            <a:srgbClr val="00003C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3C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E1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4287030301902E-2"/>
          <c:y val="0.19713711248201055"/>
          <c:w val="0.89126906363437741"/>
          <c:h val="0.75984678763279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動機付け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660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0284907250655924E-2"/>
                  <c:y val="-9.1476600102990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340109126584981E-3"/>
                  <c:y val="-1.9079338657667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0か月</c:v>
                </c:pt>
                <c:pt idx="1">
                  <c:v>3か月</c:v>
                </c:pt>
                <c:pt idx="2">
                  <c:v>6か月</c:v>
                </c:pt>
                <c:pt idx="3">
                  <c:v>30か月</c:v>
                </c:pt>
              </c:strCache>
            </c:strRef>
          </c:cat>
          <c:val>
            <c:numRef>
              <c:f>Sheet1!$B$2:$B$5</c:f>
              <c:numCache>
                <c:formatCode>0.0_ </c:formatCode>
                <c:ptCount val="4"/>
                <c:pt idx="0">
                  <c:v>0</c:v>
                </c:pt>
                <c:pt idx="1">
                  <c:v>-2.4</c:v>
                </c:pt>
                <c:pt idx="2">
                  <c:v>-2.9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＋教材提供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9.4660452084062534E-3"/>
                  <c:y val="6.8400685588764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0か月</c:v>
                </c:pt>
                <c:pt idx="1">
                  <c:v>3か月</c:v>
                </c:pt>
                <c:pt idx="2">
                  <c:v>6か月</c:v>
                </c:pt>
                <c:pt idx="3">
                  <c:v>30か月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4"/>
                <c:pt idx="0">
                  <c:v>0</c:v>
                </c:pt>
                <c:pt idx="1">
                  <c:v>-3.9</c:v>
                </c:pt>
                <c:pt idx="2">
                  <c:v>-4.7</c:v>
                </c:pt>
                <c:pt idx="3">
                  <c:v>-3.3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＋集団支援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3C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0か月</c:v>
                </c:pt>
                <c:pt idx="1">
                  <c:v>3か月</c:v>
                </c:pt>
                <c:pt idx="2">
                  <c:v>6か月</c:v>
                </c:pt>
                <c:pt idx="3">
                  <c:v>30か月</c:v>
                </c:pt>
              </c:strCache>
            </c:strRef>
          </c:cat>
          <c:val>
            <c:numRef>
              <c:f>Sheet1!$C$2:$C$5</c:f>
              <c:numCache>
                <c:formatCode>0.0_ </c:formatCode>
                <c:ptCount val="4"/>
                <c:pt idx="0">
                  <c:v>0</c:v>
                </c:pt>
                <c:pt idx="1">
                  <c:v>-6</c:v>
                </c:pt>
                <c:pt idx="2">
                  <c:v>-7.8</c:v>
                </c:pt>
                <c:pt idx="3">
                  <c:v>-3.3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0446048"/>
        <c:axId val="740446440"/>
      </c:lineChart>
      <c:catAx>
        <c:axId val="7404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rgbClr val="00003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3C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0446440"/>
        <c:crosses val="autoZero"/>
        <c:auto val="1"/>
        <c:lblAlgn val="ctr"/>
        <c:lblOffset val="100"/>
        <c:noMultiLvlLbl val="0"/>
      </c:catAx>
      <c:valAx>
        <c:axId val="74044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050" dirty="0" smtClean="0">
                    <a:solidFill>
                      <a:srgbClr val="00003C"/>
                    </a:solidFill>
                  </a:rPr>
                  <a:t>体重変化（㎏）</a:t>
                </a:r>
                <a:endParaRPr lang="ja-JP" altLang="en-US" sz="1050" dirty="0">
                  <a:solidFill>
                    <a:srgbClr val="00003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3C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0446048"/>
        <c:crosses val="autoZero"/>
        <c:crossBetween val="between"/>
      </c:valAx>
      <c:spPr>
        <a:noFill/>
        <a:ln>
          <a:solidFill>
            <a:srgbClr val="00003C"/>
          </a:solidFill>
        </a:ln>
        <a:effectLst/>
      </c:spPr>
    </c:plotArea>
    <c:legend>
      <c:legendPos val="b"/>
      <c:layout>
        <c:manualLayout>
          <c:xMode val="edge"/>
          <c:yMode val="edge"/>
          <c:x val="0.83297857908479334"/>
          <c:y val="0.60477270870268296"/>
          <c:w val="0.135535853004076"/>
          <c:h val="0.32336255826459387"/>
        </c:manualLayout>
      </c:layout>
      <c:overlay val="1"/>
      <c:spPr>
        <a:noFill/>
        <a:ln>
          <a:solidFill>
            <a:srgbClr val="00003C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3C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E1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48029-9BF4-4AB9-9022-CE9275832718}" type="datetimeFigureOut">
              <a:rPr kumimoji="1" lang="ja-JP" altLang="en-US" smtClean="0"/>
              <a:t>2018/1/21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0FBF-9D31-4CC5-A4CB-C3338F5A8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1140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604B2C-4E1B-4DC6-93C0-4D0D150A9111}" type="slidenum">
              <a:rPr lang="ja-JP" altLang="en-US" sz="1200">
                <a:latin typeface="Calibri" pitchFamily="34" charset="0"/>
              </a:rPr>
              <a:pPr algn="r"/>
              <a:t>2</a:t>
            </a:fld>
            <a:endParaRPr lang="en-US" altLang="ja-JP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775B5-A01E-483C-AA77-261B9888B5E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71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5E675-30FD-4A6D-9FFB-D6AC3B22F23D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731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24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BDE40-9F0F-42D4-A878-66613F02A309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5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2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7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0FBF-9D31-4CC5-A4CB-C3338F5A84E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63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6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91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9286-2332-4AA8-A2E2-98E2D20071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366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75D9-55FE-4A8E-926A-9F24977ADB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887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3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0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71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11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37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7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70000" sy="7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B5AE-5D34-4DDF-B2F8-30D419747EED}" type="datetimeFigureOut">
              <a:rPr kumimoji="1" lang="ja-JP" altLang="en-US" smtClean="0"/>
              <a:pPr/>
              <a:t>2018/1/21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D923-67C3-41E9-957C-8E47AB11A6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logo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67544" y="0"/>
            <a:ext cx="1997770" cy="701167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627784" y="6381328"/>
            <a:ext cx="3888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© 2015 Japan Epidemiological Association. All rights reserved.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003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00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00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00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00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医学研究のデザイン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7741" y="1268760"/>
            <a:ext cx="5423280" cy="369332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n-ea"/>
              </a:rPr>
              <a:t>2015</a:t>
            </a:r>
            <a:r>
              <a:rPr lang="ja-JP" altLang="ja-JP" b="1" dirty="0" smtClean="0">
                <a:latin typeface="+mn-ea"/>
              </a:rPr>
              <a:t>年度</a:t>
            </a:r>
            <a:r>
              <a:rPr lang="ja-JP" altLang="ja-JP" b="1" dirty="0">
                <a:latin typeface="+mn-ea"/>
              </a:rPr>
              <a:t>日本疫学会スライドコンテスト受賞作品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4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角丸四角形 153"/>
          <p:cNvSpPr/>
          <p:nvPr/>
        </p:nvSpPr>
        <p:spPr>
          <a:xfrm>
            <a:off x="3630507" y="5078698"/>
            <a:ext cx="2329240" cy="1158614"/>
          </a:xfrm>
          <a:prstGeom prst="roundRect">
            <a:avLst/>
          </a:prstGeom>
          <a:solidFill>
            <a:srgbClr val="FFE1FF"/>
          </a:solidFill>
          <a:ln w="952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角丸四角形 154"/>
          <p:cNvSpPr/>
          <p:nvPr/>
        </p:nvSpPr>
        <p:spPr>
          <a:xfrm>
            <a:off x="6094746" y="4509119"/>
            <a:ext cx="2250082" cy="1130681"/>
          </a:xfrm>
          <a:prstGeom prst="roundRect">
            <a:avLst/>
          </a:prstGeom>
          <a:solidFill>
            <a:srgbClr val="FFE1FF"/>
          </a:solidFill>
          <a:ln w="952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角丸四角形 150"/>
          <p:cNvSpPr/>
          <p:nvPr/>
        </p:nvSpPr>
        <p:spPr>
          <a:xfrm>
            <a:off x="887635" y="4135048"/>
            <a:ext cx="2585265" cy="1567626"/>
          </a:xfrm>
          <a:prstGeom prst="roundRect">
            <a:avLst/>
          </a:prstGeom>
          <a:solidFill>
            <a:srgbClr val="FFE1FF"/>
          </a:solidFill>
          <a:ln w="952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対角する 2 つの角を丸めた四角形 140"/>
          <p:cNvSpPr/>
          <p:nvPr/>
        </p:nvSpPr>
        <p:spPr>
          <a:xfrm>
            <a:off x="2669247" y="1448812"/>
            <a:ext cx="3805506" cy="189016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4696043" y="1493917"/>
            <a:ext cx="360040" cy="576064"/>
            <a:chOff x="827584" y="2348880"/>
            <a:chExt cx="1152128" cy="2095500"/>
          </a:xfrm>
        </p:grpSpPr>
        <p:sp>
          <p:nvSpPr>
            <p:cNvPr id="121" name="二等辺三角形 120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5070321" y="1493917"/>
            <a:ext cx="360040" cy="576064"/>
            <a:chOff x="827584" y="2348880"/>
            <a:chExt cx="1152128" cy="2095500"/>
          </a:xfrm>
        </p:grpSpPr>
        <p:sp>
          <p:nvSpPr>
            <p:cNvPr id="124" name="二等辺三角形 123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5444599" y="1493917"/>
            <a:ext cx="360040" cy="576064"/>
            <a:chOff x="827584" y="2348880"/>
            <a:chExt cx="1152128" cy="2095500"/>
          </a:xfrm>
        </p:grpSpPr>
        <p:sp>
          <p:nvSpPr>
            <p:cNvPr id="127" name="二等辺三角形 126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5813458" y="1493917"/>
            <a:ext cx="360040" cy="576064"/>
            <a:chOff x="827584" y="2348880"/>
            <a:chExt cx="1152128" cy="2095500"/>
          </a:xfrm>
        </p:grpSpPr>
        <p:sp>
          <p:nvSpPr>
            <p:cNvPr id="130" name="二等辺三角形 129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横断研究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858551" y="1505179"/>
            <a:ext cx="360040" cy="576064"/>
            <a:chOff x="827584" y="2348880"/>
            <a:chExt cx="1152128" cy="2095500"/>
          </a:xfrm>
        </p:grpSpPr>
        <p:sp>
          <p:nvSpPr>
            <p:cNvPr id="9" name="二等辺三角形 8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32829" y="1505179"/>
            <a:ext cx="360040" cy="576064"/>
            <a:chOff x="827584" y="2348880"/>
            <a:chExt cx="1152128" cy="2095500"/>
          </a:xfrm>
        </p:grpSpPr>
        <p:sp>
          <p:nvSpPr>
            <p:cNvPr id="13" name="二等辺三角形 12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607107" y="1505179"/>
            <a:ext cx="360040" cy="576064"/>
            <a:chOff x="827584" y="2348880"/>
            <a:chExt cx="1152128" cy="2095500"/>
          </a:xfrm>
        </p:grpSpPr>
        <p:sp>
          <p:nvSpPr>
            <p:cNvPr id="16" name="二等辺三角形 15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975966" y="1505179"/>
            <a:ext cx="360040" cy="576064"/>
            <a:chOff x="827584" y="2348880"/>
            <a:chExt cx="1152128" cy="2095500"/>
          </a:xfrm>
        </p:grpSpPr>
        <p:sp>
          <p:nvSpPr>
            <p:cNvPr id="19" name="二等辺三角形 18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344825" y="1505179"/>
            <a:ext cx="360040" cy="576064"/>
            <a:chOff x="827584" y="2348880"/>
            <a:chExt cx="1152128" cy="2095500"/>
          </a:xfrm>
        </p:grpSpPr>
        <p:sp>
          <p:nvSpPr>
            <p:cNvPr id="22" name="二等辺三角形 21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020930" y="1931779"/>
            <a:ext cx="360040" cy="576064"/>
            <a:chOff x="827584" y="2348880"/>
            <a:chExt cx="1152128" cy="2095500"/>
          </a:xfrm>
        </p:grpSpPr>
        <p:sp>
          <p:nvSpPr>
            <p:cNvPr id="31" name="二等辺三角形 30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3395208" y="1931779"/>
            <a:ext cx="360040" cy="576064"/>
            <a:chOff x="827584" y="2348880"/>
            <a:chExt cx="1152128" cy="2095500"/>
          </a:xfrm>
        </p:grpSpPr>
        <p:sp>
          <p:nvSpPr>
            <p:cNvPr id="34" name="二等辺三角形 33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769486" y="1931779"/>
            <a:ext cx="360040" cy="576064"/>
            <a:chOff x="827584" y="2348880"/>
            <a:chExt cx="1152128" cy="2095500"/>
          </a:xfrm>
        </p:grpSpPr>
        <p:sp>
          <p:nvSpPr>
            <p:cNvPr id="37" name="二等辺三角形 36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138345" y="1931779"/>
            <a:ext cx="360040" cy="576064"/>
            <a:chOff x="827584" y="2348880"/>
            <a:chExt cx="1152128" cy="2095500"/>
          </a:xfrm>
        </p:grpSpPr>
        <p:sp>
          <p:nvSpPr>
            <p:cNvPr id="40" name="二等辺三角形 39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4507204" y="1931779"/>
            <a:ext cx="360040" cy="576064"/>
            <a:chOff x="827584" y="2348880"/>
            <a:chExt cx="1152128" cy="2095500"/>
          </a:xfrm>
        </p:grpSpPr>
        <p:sp>
          <p:nvSpPr>
            <p:cNvPr id="43" name="二等辺三角形 42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792234" y="2317022"/>
            <a:ext cx="360040" cy="576064"/>
            <a:chOff x="827584" y="2348880"/>
            <a:chExt cx="1152128" cy="2095500"/>
          </a:xfrm>
        </p:grpSpPr>
        <p:sp>
          <p:nvSpPr>
            <p:cNvPr id="46" name="二等辺三角形 45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166512" y="2317022"/>
            <a:ext cx="360040" cy="576064"/>
            <a:chOff x="827584" y="2348880"/>
            <a:chExt cx="1152128" cy="2095500"/>
          </a:xfrm>
        </p:grpSpPr>
        <p:sp>
          <p:nvSpPr>
            <p:cNvPr id="49" name="二等辺三角形 48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540790" y="2317022"/>
            <a:ext cx="360040" cy="576064"/>
            <a:chOff x="827584" y="2348880"/>
            <a:chExt cx="1152128" cy="2095500"/>
          </a:xfrm>
        </p:grpSpPr>
        <p:sp>
          <p:nvSpPr>
            <p:cNvPr id="52" name="二等辺三角形 51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909649" y="2317022"/>
            <a:ext cx="360040" cy="576064"/>
            <a:chOff x="827584" y="2348880"/>
            <a:chExt cx="1152128" cy="2095500"/>
          </a:xfrm>
        </p:grpSpPr>
        <p:sp>
          <p:nvSpPr>
            <p:cNvPr id="55" name="二等辺三角形 54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4278508" y="2317022"/>
            <a:ext cx="360040" cy="576064"/>
            <a:chOff x="827584" y="2348880"/>
            <a:chExt cx="1152128" cy="2095500"/>
          </a:xfrm>
        </p:grpSpPr>
        <p:sp>
          <p:nvSpPr>
            <p:cNvPr id="58" name="二等辺三角形 57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2986492" y="2702265"/>
            <a:ext cx="360040" cy="576064"/>
            <a:chOff x="827584" y="2348880"/>
            <a:chExt cx="1152128" cy="2095500"/>
          </a:xfrm>
        </p:grpSpPr>
        <p:sp>
          <p:nvSpPr>
            <p:cNvPr id="61" name="二等辺三角形 60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360770" y="2702265"/>
            <a:ext cx="360040" cy="576064"/>
            <a:chOff x="827584" y="2348880"/>
            <a:chExt cx="1152128" cy="2095500"/>
          </a:xfrm>
        </p:grpSpPr>
        <p:sp>
          <p:nvSpPr>
            <p:cNvPr id="64" name="二等辺三角形 63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3735048" y="2702265"/>
            <a:ext cx="360040" cy="576064"/>
            <a:chOff x="827584" y="2348880"/>
            <a:chExt cx="1152128" cy="2095500"/>
          </a:xfrm>
        </p:grpSpPr>
        <p:sp>
          <p:nvSpPr>
            <p:cNvPr id="67" name="二等辺三角形 66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4103907" y="2702265"/>
            <a:ext cx="360040" cy="576064"/>
            <a:chOff x="827584" y="2348880"/>
            <a:chExt cx="1152128" cy="2095500"/>
          </a:xfrm>
        </p:grpSpPr>
        <p:sp>
          <p:nvSpPr>
            <p:cNvPr id="70" name="二等辺三角形 69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4884885" y="1931779"/>
            <a:ext cx="360040" cy="576064"/>
            <a:chOff x="827584" y="2348880"/>
            <a:chExt cx="1152128" cy="2095500"/>
          </a:xfrm>
        </p:grpSpPr>
        <p:sp>
          <p:nvSpPr>
            <p:cNvPr id="106" name="二等辺三角形 105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5259163" y="1931779"/>
            <a:ext cx="360040" cy="576064"/>
            <a:chOff x="827584" y="2348880"/>
            <a:chExt cx="1152128" cy="2095500"/>
          </a:xfrm>
        </p:grpSpPr>
        <p:sp>
          <p:nvSpPr>
            <p:cNvPr id="109" name="二等辺三角形 108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5633441" y="1931779"/>
            <a:ext cx="360040" cy="576064"/>
            <a:chOff x="827584" y="2348880"/>
            <a:chExt cx="1152128" cy="2095500"/>
          </a:xfrm>
        </p:grpSpPr>
        <p:sp>
          <p:nvSpPr>
            <p:cNvPr id="112" name="二等辺三角形 111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4638548" y="2317754"/>
            <a:ext cx="360040" cy="576064"/>
            <a:chOff x="827584" y="2348880"/>
            <a:chExt cx="1152128" cy="2095500"/>
          </a:xfrm>
        </p:grpSpPr>
        <p:sp>
          <p:nvSpPr>
            <p:cNvPr id="91" name="二等辺三角形 90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5012826" y="2317754"/>
            <a:ext cx="360040" cy="576064"/>
            <a:chOff x="827584" y="2348880"/>
            <a:chExt cx="1152128" cy="2095500"/>
          </a:xfrm>
        </p:grpSpPr>
        <p:sp>
          <p:nvSpPr>
            <p:cNvPr id="94" name="二等辺三角形 93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5387104" y="2317754"/>
            <a:ext cx="360040" cy="576064"/>
            <a:chOff x="827584" y="2348880"/>
            <a:chExt cx="1152128" cy="2095500"/>
          </a:xfrm>
        </p:grpSpPr>
        <p:sp>
          <p:nvSpPr>
            <p:cNvPr id="97" name="二等辺三角形 96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5755963" y="2317754"/>
            <a:ext cx="360040" cy="576064"/>
            <a:chOff x="827584" y="2348880"/>
            <a:chExt cx="1152128" cy="2095500"/>
          </a:xfrm>
        </p:grpSpPr>
        <p:sp>
          <p:nvSpPr>
            <p:cNvPr id="100" name="二等辺三角形 99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4472766" y="2702265"/>
            <a:ext cx="360040" cy="576064"/>
            <a:chOff x="827584" y="2348880"/>
            <a:chExt cx="1152128" cy="2095500"/>
          </a:xfrm>
        </p:grpSpPr>
        <p:sp>
          <p:nvSpPr>
            <p:cNvPr id="73" name="二等辺三角形 72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867244" y="2702265"/>
            <a:ext cx="360040" cy="576064"/>
            <a:chOff x="827584" y="2348880"/>
            <a:chExt cx="1152128" cy="2095500"/>
          </a:xfrm>
        </p:grpSpPr>
        <p:sp>
          <p:nvSpPr>
            <p:cNvPr id="76" name="二等辺三角形 75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5241522" y="2702265"/>
            <a:ext cx="360040" cy="576064"/>
            <a:chOff x="827584" y="2348880"/>
            <a:chExt cx="1152128" cy="2095500"/>
          </a:xfrm>
        </p:grpSpPr>
        <p:sp>
          <p:nvSpPr>
            <p:cNvPr id="79" name="二等辺三角形 78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5615800" y="2702265"/>
            <a:ext cx="360040" cy="576064"/>
            <a:chOff x="827584" y="2348880"/>
            <a:chExt cx="1152128" cy="2095500"/>
          </a:xfrm>
        </p:grpSpPr>
        <p:sp>
          <p:nvSpPr>
            <p:cNvPr id="82" name="二等辺三角形 81"/>
            <p:cNvSpPr/>
            <p:nvPr/>
          </p:nvSpPr>
          <p:spPr>
            <a:xfrm>
              <a:off x="827584" y="2852936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827584" y="2348880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7" name="正方形/長方形 136"/>
          <p:cNvSpPr/>
          <p:nvPr/>
        </p:nvSpPr>
        <p:spPr>
          <a:xfrm>
            <a:off x="584858" y="1502610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631217" y="1555401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676829" y="1598604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722442" y="1653487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683" y="1875952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00003C"/>
                </a:solidFill>
              </a:rPr>
              <a:t>生活</a:t>
            </a:r>
            <a:r>
              <a:rPr lang="ja-JP" altLang="en-US" sz="1100" dirty="0">
                <a:solidFill>
                  <a:srgbClr val="00003C"/>
                </a:solidFill>
              </a:rPr>
              <a:t>習慣</a:t>
            </a:r>
            <a:r>
              <a:rPr lang="ja-JP" altLang="en-US" sz="1100" dirty="0" smtClean="0">
                <a:solidFill>
                  <a:srgbClr val="00003C"/>
                </a:solidFill>
              </a:rPr>
              <a:t>に関する</a:t>
            </a:r>
            <a:endParaRPr lang="en-US" altLang="ja-JP" sz="1100" dirty="0" smtClean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100" dirty="0" smtClean="0">
                <a:solidFill>
                  <a:srgbClr val="00003C"/>
                </a:solidFill>
              </a:rPr>
              <a:t>アンケート</a:t>
            </a:r>
            <a:r>
              <a:rPr kumimoji="1" lang="ja-JP" altLang="en-US" sz="1100" dirty="0">
                <a:solidFill>
                  <a:srgbClr val="00003C"/>
                </a:solidFill>
              </a:rPr>
              <a:t>調査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105293" y="4316361"/>
            <a:ext cx="2307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003C"/>
                </a:solidFill>
              </a:rPr>
              <a:t>調査当日朝の血圧の高さと、当日の朝食の内容に関連があり、○○分を多く含む食事の者は血圧が高かった。</a:t>
            </a:r>
            <a:endParaRPr lang="en-US" altLang="ja-JP" sz="1600" dirty="0">
              <a:solidFill>
                <a:srgbClr val="00003C"/>
              </a:solidFill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3652191" y="5301208"/>
            <a:ext cx="230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003C"/>
                </a:solidFill>
              </a:rPr>
              <a:t>糖尿病患者は、日ごろから○○を行う習慣がない。</a:t>
            </a:r>
            <a:endParaRPr lang="en-US" altLang="ja-JP" sz="1600" dirty="0">
              <a:solidFill>
                <a:srgbClr val="00003C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092183" y="4685693"/>
            <a:ext cx="230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003C"/>
                </a:solidFill>
              </a:rPr>
              <a:t>やせの者は○○を多く含む食事を摂取している。</a:t>
            </a:r>
            <a:endParaRPr lang="en-US" altLang="ja-JP" sz="1600" dirty="0">
              <a:solidFill>
                <a:srgbClr val="00003C"/>
              </a:solidFill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7203516" y="1563918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フリーイラスト, ベクトル / ベクター, AIデータ, 静物のイラスト, 文房具, 筆記用具, 鉛筆, 学校, 商用利用可能, 改変可能, クレジット不必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22" y="2071467"/>
            <a:ext cx="675343" cy="6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テキスト ボックス 148"/>
          <p:cNvSpPr txBox="1"/>
          <p:nvPr/>
        </p:nvSpPr>
        <p:spPr>
          <a:xfrm>
            <a:off x="7230836" y="1705944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ーー</a:t>
            </a:r>
            <a:r>
              <a:rPr kumimoji="1"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ーーー</a:t>
            </a:r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endParaRPr kumimoji="1"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ーー</a:t>
            </a:r>
            <a:r>
              <a:rPr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ーーー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ーー</a:t>
            </a:r>
            <a:r>
              <a:rPr kumimoji="1"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ーーー</a:t>
            </a:r>
            <a:r>
              <a:rPr kumimoji="1"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endParaRPr kumimoji="1"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ーー</a:t>
            </a:r>
            <a:r>
              <a:rPr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ーーー</a:t>
            </a:r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</a:rPr>
              <a:t>ー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3" name="直線矢印コネクタ 152"/>
          <p:cNvCxnSpPr/>
          <p:nvPr/>
        </p:nvCxnSpPr>
        <p:spPr>
          <a:xfrm flipH="1">
            <a:off x="3607107" y="3278329"/>
            <a:ext cx="3557181" cy="856719"/>
          </a:xfrm>
          <a:prstGeom prst="straightConnector1">
            <a:avLst/>
          </a:prstGeom>
          <a:ln w="762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flipH="1">
            <a:off x="4331070" y="3369420"/>
            <a:ext cx="3093793" cy="1505665"/>
          </a:xfrm>
          <a:prstGeom prst="straightConnector1">
            <a:avLst/>
          </a:prstGeom>
          <a:ln w="762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/>
          <p:nvPr/>
        </p:nvCxnSpPr>
        <p:spPr>
          <a:xfrm flipH="1">
            <a:off x="7054564" y="3209910"/>
            <a:ext cx="772307" cy="1147648"/>
          </a:xfrm>
          <a:prstGeom prst="straightConnector1">
            <a:avLst/>
          </a:prstGeom>
          <a:ln w="762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テキスト ボックス 158"/>
          <p:cNvSpPr txBox="1"/>
          <p:nvPr/>
        </p:nvSpPr>
        <p:spPr>
          <a:xfrm>
            <a:off x="1946977" y="22505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003C"/>
                </a:solidFill>
              </a:rPr>
              <a:t>配布</a:t>
            </a:r>
            <a:endParaRPr kumimoji="1" lang="ja-JP" altLang="en-US" dirty="0">
              <a:solidFill>
                <a:srgbClr val="00003C"/>
              </a:solidFill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490828" y="21989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3C"/>
                </a:solidFill>
              </a:rPr>
              <a:t>記入</a:t>
            </a:r>
            <a:endParaRPr kumimoji="1" lang="ja-JP" altLang="en-US" dirty="0">
              <a:solidFill>
                <a:srgbClr val="000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421167" y="1682355"/>
            <a:ext cx="372665" cy="1263253"/>
          </a:xfrm>
          <a:prstGeom prst="rect">
            <a:avLst/>
          </a:prstGeom>
          <a:solidFill>
            <a:srgbClr val="FFCC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350"/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auto">
          <a:xfrm>
            <a:off x="1457325" y="1633538"/>
            <a:ext cx="372666" cy="1323975"/>
          </a:xfrm>
          <a:prstGeom prst="rect">
            <a:avLst/>
          </a:prstGeom>
          <a:solidFill>
            <a:srgbClr val="FFCC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350"/>
          </a:p>
        </p:txBody>
      </p:sp>
      <p:sp>
        <p:nvSpPr>
          <p:cNvPr id="69633" name="タイトル 1"/>
          <p:cNvSpPr>
            <a:spLocks noGrp="1"/>
          </p:cNvSpPr>
          <p:nvPr>
            <p:ph type="title"/>
          </p:nvPr>
        </p:nvSpPr>
        <p:spPr>
          <a:xfrm>
            <a:off x="251520" y="813197"/>
            <a:ext cx="8640960" cy="857251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66"/>
                </a:solidFill>
              </a:rPr>
              <a:t>症例対照研究</a:t>
            </a:r>
            <a:r>
              <a:rPr lang="ja-JP" altLang="en-US" sz="3000" dirty="0">
                <a:solidFill>
                  <a:srgbClr val="FF0066"/>
                </a:solidFill>
              </a:rPr>
              <a:t>（</a:t>
            </a:r>
            <a:r>
              <a:rPr lang="en-US" altLang="ja-JP" sz="3000" dirty="0">
                <a:solidFill>
                  <a:srgbClr val="FF0066"/>
                </a:solidFill>
              </a:rPr>
              <a:t>Case-control Study</a:t>
            </a:r>
            <a:r>
              <a:rPr lang="ja-JP" altLang="en-US" sz="3000" dirty="0">
                <a:solidFill>
                  <a:srgbClr val="FF0066"/>
                </a:solidFill>
              </a:rPr>
              <a:t>）</a:t>
            </a:r>
          </a:p>
        </p:txBody>
      </p:sp>
      <p:sp>
        <p:nvSpPr>
          <p:cNvPr id="10243" name="テキスト プレースホルダ 29"/>
          <p:cNvSpPr>
            <a:spLocks noGrp="1"/>
          </p:cNvSpPr>
          <p:nvPr>
            <p:ph type="body" sz="half" idx="2"/>
          </p:nvPr>
        </p:nvSpPr>
        <p:spPr>
          <a:xfrm>
            <a:off x="755576" y="3713976"/>
            <a:ext cx="7488832" cy="28113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ja-JP" altLang="en-US" sz="1800" b="1" dirty="0">
                <a:solidFill>
                  <a:srgbClr val="000042"/>
                </a:solidFill>
              </a:rPr>
              <a:t>症例群と対照群を設定し、それぞれの群での過去</a:t>
            </a:r>
            <a:r>
              <a:rPr lang="ja-JP" altLang="en-US" sz="1800" b="1" dirty="0" smtClean="0">
                <a:solidFill>
                  <a:srgbClr val="000042"/>
                </a:solidFill>
              </a:rPr>
              <a:t>の</a:t>
            </a:r>
            <a:r>
              <a:rPr lang="ja-JP" altLang="en-US" sz="1800" b="1" dirty="0">
                <a:solidFill>
                  <a:srgbClr val="000042"/>
                </a:solidFill>
              </a:rPr>
              <a:t>曝露</a:t>
            </a:r>
            <a:r>
              <a:rPr lang="ja-JP" altLang="en-US" sz="1800" b="1" dirty="0" smtClean="0">
                <a:solidFill>
                  <a:srgbClr val="000042"/>
                </a:solidFill>
              </a:rPr>
              <a:t>状況</a:t>
            </a:r>
            <a:r>
              <a:rPr lang="ja-JP" altLang="en-US" sz="1800" b="1" dirty="0">
                <a:solidFill>
                  <a:srgbClr val="000042"/>
                </a:solidFill>
              </a:rPr>
              <a:t>を比較</a:t>
            </a:r>
          </a:p>
          <a:p>
            <a:pPr>
              <a:lnSpc>
                <a:spcPct val="80000"/>
              </a:lnSpc>
            </a:pPr>
            <a:endParaRPr lang="ja-JP" altLang="en-US" sz="900" b="1" dirty="0">
              <a:solidFill>
                <a:srgbClr val="000042"/>
              </a:solidFill>
            </a:endParaRPr>
          </a:p>
          <a:p>
            <a:pPr>
              <a:lnSpc>
                <a:spcPct val="80000"/>
              </a:lnSpc>
            </a:pPr>
            <a:r>
              <a:rPr lang="ja-JP" altLang="en-US" sz="1800" b="1" dirty="0">
                <a:solidFill>
                  <a:srgbClr val="000042"/>
                </a:solidFill>
              </a:rPr>
              <a:t>利点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まれな疾患に適応可能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疾病罹患情報の妥当性が高い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時間、経費、労力が比較的</a:t>
            </a:r>
            <a:r>
              <a:rPr lang="ja-JP" altLang="en-US" sz="1600" dirty="0" smtClean="0">
                <a:solidFill>
                  <a:srgbClr val="000042"/>
                </a:solidFill>
              </a:rPr>
              <a:t>少ない</a:t>
            </a:r>
            <a:endParaRPr lang="en-US" altLang="ja-JP" sz="1600" dirty="0" smtClean="0">
              <a:solidFill>
                <a:srgbClr val="000042"/>
              </a:solidFill>
            </a:endParaRPr>
          </a:p>
          <a:p>
            <a:pPr lvl="1">
              <a:lnSpc>
                <a:spcPct val="80000"/>
              </a:lnSpc>
            </a:pPr>
            <a:endParaRPr lang="ja-JP" altLang="en-US" sz="1600" dirty="0">
              <a:solidFill>
                <a:srgbClr val="000042"/>
              </a:solidFill>
            </a:endParaRPr>
          </a:p>
          <a:p>
            <a:pPr>
              <a:lnSpc>
                <a:spcPct val="80000"/>
              </a:lnSpc>
            </a:pPr>
            <a:r>
              <a:rPr lang="ja-JP" altLang="en-US" sz="1800" b="1" dirty="0">
                <a:solidFill>
                  <a:srgbClr val="000042"/>
                </a:solidFill>
              </a:rPr>
              <a:t>欠点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曝露情報の妥当性が劣る（思い出しバイアス）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対照群の選択に注意が必要</a:t>
            </a:r>
          </a:p>
        </p:txBody>
      </p:sp>
      <p:sp>
        <p:nvSpPr>
          <p:cNvPr id="41" name="右矢印 40"/>
          <p:cNvSpPr/>
          <p:nvPr/>
        </p:nvSpPr>
        <p:spPr>
          <a:xfrm>
            <a:off x="1876426" y="2839641"/>
            <a:ext cx="5341144" cy="404813"/>
          </a:xfrm>
          <a:prstGeom prst="rightArrow">
            <a:avLst/>
          </a:prstGeom>
          <a:gradFill flip="none" rotWithShape="1">
            <a:gsLst>
              <a:gs pos="0">
                <a:srgbClr val="001236">
                  <a:tint val="66000"/>
                  <a:satMod val="160000"/>
                </a:srgbClr>
              </a:gs>
              <a:gs pos="50000">
                <a:srgbClr val="001236">
                  <a:tint val="44500"/>
                  <a:satMod val="160000"/>
                </a:srgbClr>
              </a:gs>
              <a:gs pos="100000">
                <a:srgbClr val="00123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35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1926431" y="1744267"/>
            <a:ext cx="134541" cy="13454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383098" y="1729979"/>
            <a:ext cx="415498" cy="122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500">
                <a:solidFill>
                  <a:srgbClr val="000042"/>
                </a:solidFill>
                <a:latin typeface="Calibri" pitchFamily="34" charset="0"/>
              </a:rPr>
              <a:t>被験者の集積</a:t>
            </a:r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1924050" y="2095500"/>
            <a:ext cx="134541" cy="134541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47" name="Oval 29"/>
          <p:cNvSpPr>
            <a:spLocks noChangeArrowheads="1"/>
          </p:cNvSpPr>
          <p:nvPr/>
        </p:nvSpPr>
        <p:spPr bwMode="auto">
          <a:xfrm>
            <a:off x="1924050" y="2277667"/>
            <a:ext cx="134541" cy="13454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2" name="テキスト ボックス 61"/>
          <p:cNvSpPr txBox="1">
            <a:spLocks noChangeArrowheads="1"/>
          </p:cNvSpPr>
          <p:nvPr/>
        </p:nvSpPr>
        <p:spPr bwMode="auto">
          <a:xfrm>
            <a:off x="1416146" y="1664494"/>
            <a:ext cx="392415" cy="12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350">
                <a:solidFill>
                  <a:srgbClr val="000042"/>
                </a:solidFill>
                <a:latin typeface="Calibri" pitchFamily="34" charset="0"/>
              </a:rPr>
              <a:t>調査したい時点</a:t>
            </a: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6877050" y="1751411"/>
            <a:ext cx="134541" cy="134540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6874669" y="1931194"/>
            <a:ext cx="134541" cy="134541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6874669" y="2102644"/>
            <a:ext cx="134541" cy="134541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6874669" y="2284811"/>
            <a:ext cx="134541" cy="13454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6872288" y="2475311"/>
            <a:ext cx="134541" cy="13454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9" name="Oval 31"/>
          <p:cNvSpPr>
            <a:spLocks noChangeArrowheads="1"/>
          </p:cNvSpPr>
          <p:nvPr/>
        </p:nvSpPr>
        <p:spPr bwMode="auto">
          <a:xfrm>
            <a:off x="6872288" y="2657475"/>
            <a:ext cx="134541" cy="134541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10258" name="テキスト ボックス 69"/>
          <p:cNvSpPr txBox="1">
            <a:spLocks noChangeArrowheads="1"/>
          </p:cNvSpPr>
          <p:nvPr/>
        </p:nvSpPr>
        <p:spPr bwMode="auto">
          <a:xfrm>
            <a:off x="6971648" y="1791531"/>
            <a:ext cx="392415" cy="7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ja-JP" altLang="en-US" sz="13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症例</a:t>
            </a:r>
          </a:p>
        </p:txBody>
      </p:sp>
      <p:sp>
        <p:nvSpPr>
          <p:cNvPr id="10259" name="テキスト ボックス 70"/>
          <p:cNvSpPr txBox="1">
            <a:spLocks noChangeArrowheads="1"/>
          </p:cNvSpPr>
          <p:nvPr/>
        </p:nvSpPr>
        <p:spPr bwMode="auto">
          <a:xfrm>
            <a:off x="6965863" y="2343151"/>
            <a:ext cx="392415" cy="77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ja-JP" altLang="en-US" sz="13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対照</a:t>
            </a:r>
          </a:p>
        </p:txBody>
      </p:sp>
      <p:cxnSp>
        <p:nvCxnSpPr>
          <p:cNvPr id="78" name="直線矢印コネクタ 77"/>
          <p:cNvCxnSpPr>
            <a:stCxn id="64" idx="2"/>
            <a:endCxn id="42" idx="6"/>
          </p:cNvCxnSpPr>
          <p:nvPr/>
        </p:nvCxnSpPr>
        <p:spPr>
          <a:xfrm rot="10800000">
            <a:off x="2060973" y="1810941"/>
            <a:ext cx="4816078" cy="833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10800000">
            <a:off x="2057400" y="1984773"/>
            <a:ext cx="4816079" cy="714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rot="10800000">
            <a:off x="2053830" y="2169320"/>
            <a:ext cx="4816078" cy="833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10800000">
            <a:off x="2069306" y="2351486"/>
            <a:ext cx="4816079" cy="714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10800000">
            <a:off x="2065736" y="2524126"/>
            <a:ext cx="4816078" cy="8335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rot="10800000">
            <a:off x="2060973" y="2709864"/>
            <a:ext cx="4816078" cy="714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>
            <a:spLocks noChangeArrowheads="1"/>
          </p:cNvSpPr>
          <p:nvPr/>
        </p:nvSpPr>
        <p:spPr bwMode="auto">
          <a:xfrm flipV="1">
            <a:off x="1924050" y="1916907"/>
            <a:ext cx="129779" cy="130969"/>
          </a:xfrm>
          <a:prstGeom prst="rect">
            <a:avLst/>
          </a:prstGeom>
          <a:solidFill>
            <a:srgbClr val="0070C0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8" name="正方形/長方形 87"/>
          <p:cNvSpPr>
            <a:spLocks noChangeArrowheads="1"/>
          </p:cNvSpPr>
          <p:nvPr/>
        </p:nvSpPr>
        <p:spPr bwMode="auto">
          <a:xfrm flipV="1">
            <a:off x="1932386" y="2457450"/>
            <a:ext cx="129778" cy="129779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9" name="正方形/長方形 88"/>
          <p:cNvSpPr>
            <a:spLocks noChangeArrowheads="1"/>
          </p:cNvSpPr>
          <p:nvPr/>
        </p:nvSpPr>
        <p:spPr bwMode="auto">
          <a:xfrm flipV="1">
            <a:off x="1932386" y="2658667"/>
            <a:ext cx="129778" cy="129778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ja-JP" altLang="en-US" sz="135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7266385" y="2914651"/>
            <a:ext cx="0" cy="354806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862763" y="3257550"/>
            <a:ext cx="820341" cy="305991"/>
          </a:xfrm>
          <a:prstGeom prst="rect">
            <a:avLst/>
          </a:prstGeom>
          <a:solidFill>
            <a:srgbClr val="FFC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1350">
                <a:solidFill>
                  <a:srgbClr val="002060"/>
                </a:solidFill>
                <a:latin typeface="Calibri" pitchFamily="34" charset="0"/>
              </a:rPr>
              <a:t>調査開始</a:t>
            </a:r>
          </a:p>
        </p:txBody>
      </p:sp>
    </p:spTree>
    <p:extLst>
      <p:ext uri="{BB962C8B-B14F-4D97-AF65-F5344CB8AC3E}">
        <p14:creationId xmlns:p14="http://schemas.microsoft.com/office/powerpoint/2010/main" val="2078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" grpId="0" animBg="1"/>
      <p:bldP spid="10243" grpId="0" build="p"/>
      <p:bldP spid="41" grpId="0" animBg="1"/>
      <p:bldP spid="42" grpId="0" animBg="1"/>
      <p:bldP spid="43" grpId="0"/>
      <p:bldP spid="46" grpId="0" animBg="1"/>
      <p:bldP spid="47" grpId="0" animBg="1"/>
      <p:bldP spid="62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0258" grpId="0"/>
      <p:bldP spid="10259" grpId="0"/>
      <p:bldP spid="87" grpId="0" animBg="1"/>
      <p:bldP spid="88" grpId="0" animBg="1"/>
      <p:bldP spid="89" grpId="0" animBg="1"/>
      <p:bldP spid="10272" grpId="0" animBg="1"/>
      <p:bldP spid="10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511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症例対照研究の例</a:t>
            </a:r>
            <a:endParaRPr kumimoji="1" lang="ja-JP" altLang="en-US" dirty="0"/>
          </a:p>
        </p:txBody>
      </p:sp>
      <p:sp>
        <p:nvSpPr>
          <p:cNvPr id="7" name="左矢印 6"/>
          <p:cNvSpPr/>
          <p:nvPr/>
        </p:nvSpPr>
        <p:spPr>
          <a:xfrm>
            <a:off x="3130731" y="2940040"/>
            <a:ext cx="3080846" cy="1185689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1978" y="2278913"/>
            <a:ext cx="2757451" cy="3095511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405830" y="1150151"/>
            <a:ext cx="2355121" cy="216024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6363449" y="3421976"/>
            <a:ext cx="2333539" cy="303136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>
            <a:off x="6565759" y="206325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565759" y="195596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>
            <a:off x="6829010" y="206424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829010" y="195695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7084526" y="206424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084526" y="195695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7347461" y="206325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347461" y="195596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610395" y="206424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7610395" y="195695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>
            <a:off x="7880746" y="206325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880746" y="195596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/>
          <p:cNvSpPr/>
          <p:nvPr/>
        </p:nvSpPr>
        <p:spPr>
          <a:xfrm>
            <a:off x="8149668" y="2063257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8149668" y="1955967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>
            <a:off x="6701251" y="233756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701251" y="223027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>
            <a:off x="6964502" y="233855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964502" y="223126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二等辺三角形 41"/>
          <p:cNvSpPr/>
          <p:nvPr/>
        </p:nvSpPr>
        <p:spPr>
          <a:xfrm>
            <a:off x="7220019" y="233855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220019" y="223126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/>
          <p:cNvSpPr/>
          <p:nvPr/>
        </p:nvSpPr>
        <p:spPr>
          <a:xfrm>
            <a:off x="7482953" y="233756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7482953" y="223027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/>
          <p:cNvSpPr/>
          <p:nvPr/>
        </p:nvSpPr>
        <p:spPr>
          <a:xfrm>
            <a:off x="7745887" y="233855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745887" y="223126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/>
          <p:cNvSpPr/>
          <p:nvPr/>
        </p:nvSpPr>
        <p:spPr>
          <a:xfrm>
            <a:off x="8016239" y="233756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8016239" y="223027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/>
          <p:cNvSpPr/>
          <p:nvPr/>
        </p:nvSpPr>
        <p:spPr>
          <a:xfrm>
            <a:off x="8285160" y="2337561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8285160" y="2230271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/>
          <p:cNvSpPr/>
          <p:nvPr/>
        </p:nvSpPr>
        <p:spPr>
          <a:xfrm>
            <a:off x="6573493" y="2602743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6573493" y="2495453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/>
        </p:nvSpPr>
        <p:spPr>
          <a:xfrm>
            <a:off x="6836743" y="2603734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6836743" y="2496444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/>
          <p:cNvSpPr/>
          <p:nvPr/>
        </p:nvSpPr>
        <p:spPr>
          <a:xfrm>
            <a:off x="7092260" y="2603734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7092260" y="2496444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二等辺三角形 65"/>
          <p:cNvSpPr/>
          <p:nvPr/>
        </p:nvSpPr>
        <p:spPr>
          <a:xfrm>
            <a:off x="7355194" y="2602743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7355194" y="2495453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二等辺三角形 68"/>
          <p:cNvSpPr/>
          <p:nvPr/>
        </p:nvSpPr>
        <p:spPr>
          <a:xfrm>
            <a:off x="7618129" y="2603734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7618129" y="2496444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/>
          <p:cNvSpPr/>
          <p:nvPr/>
        </p:nvSpPr>
        <p:spPr>
          <a:xfrm>
            <a:off x="7888480" y="2602743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7888480" y="2495453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二等辺三角形 74"/>
          <p:cNvSpPr/>
          <p:nvPr/>
        </p:nvSpPr>
        <p:spPr>
          <a:xfrm>
            <a:off x="8157402" y="2602743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8157402" y="2495453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二等辺三角形 77"/>
          <p:cNvSpPr/>
          <p:nvPr/>
        </p:nvSpPr>
        <p:spPr>
          <a:xfrm>
            <a:off x="6693517" y="2890885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6693517" y="2783595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二等辺三角形 80"/>
          <p:cNvSpPr/>
          <p:nvPr/>
        </p:nvSpPr>
        <p:spPr>
          <a:xfrm>
            <a:off x="6956768" y="2885120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6956768" y="2777830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/>
          <p:cNvSpPr/>
          <p:nvPr/>
        </p:nvSpPr>
        <p:spPr>
          <a:xfrm>
            <a:off x="7212285" y="2885120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7212285" y="2777830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二等辺三角形 86"/>
          <p:cNvSpPr/>
          <p:nvPr/>
        </p:nvSpPr>
        <p:spPr>
          <a:xfrm>
            <a:off x="7468703" y="2890885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7468703" y="2783595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二等辺三角形 89"/>
          <p:cNvSpPr/>
          <p:nvPr/>
        </p:nvSpPr>
        <p:spPr>
          <a:xfrm>
            <a:off x="7738153" y="2885120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7738153" y="2777830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二等辺三角形 92"/>
          <p:cNvSpPr/>
          <p:nvPr/>
        </p:nvSpPr>
        <p:spPr>
          <a:xfrm>
            <a:off x="8008505" y="2890885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8008505" y="2783595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二等辺三角形 95"/>
          <p:cNvSpPr/>
          <p:nvPr/>
        </p:nvSpPr>
        <p:spPr>
          <a:xfrm>
            <a:off x="8277426" y="2890885"/>
            <a:ext cx="255517" cy="33874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8277426" y="2783595"/>
            <a:ext cx="255517" cy="2452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6503428" y="3961542"/>
            <a:ext cx="1797254" cy="457883"/>
            <a:chOff x="6503428" y="3961542"/>
            <a:chExt cx="1797254" cy="457883"/>
          </a:xfrm>
        </p:grpSpPr>
        <p:sp>
          <p:nvSpPr>
            <p:cNvPr id="13" name="二等辺三角形 12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二等辺三角形 98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二等辺三角形 101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二等辺三角形 104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二等辺三角形 107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二等辺三角形 110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二等辺三角形 113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9" name="正方形/長方形 178"/>
          <p:cNvSpPr/>
          <p:nvPr/>
        </p:nvSpPr>
        <p:spPr>
          <a:xfrm>
            <a:off x="4158358" y="2592460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/>
          <p:cNvSpPr/>
          <p:nvPr/>
        </p:nvSpPr>
        <p:spPr>
          <a:xfrm>
            <a:off x="4204717" y="2645251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>
            <a:off x="4250329" y="2688454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4295942" y="2743337"/>
            <a:ext cx="1187661" cy="150620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4233183" y="2965802"/>
            <a:ext cx="131318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003C"/>
                </a:solidFill>
              </a:rPr>
              <a:t>1</a:t>
            </a:r>
            <a:r>
              <a:rPr lang="ja-JP" altLang="en-US" sz="1400" dirty="0" smtClean="0">
                <a:solidFill>
                  <a:srgbClr val="00003C"/>
                </a:solidFill>
              </a:rPr>
              <a:t>年前の</a:t>
            </a:r>
            <a:endParaRPr lang="en-US" altLang="ja-JP" sz="1100" dirty="0" smtClean="0">
              <a:solidFill>
                <a:srgbClr val="00003C"/>
              </a:solidFill>
            </a:endParaRPr>
          </a:p>
          <a:p>
            <a:pPr algn="ctr"/>
            <a:endParaRPr lang="en-US" altLang="ja-JP" sz="1100" dirty="0">
              <a:solidFill>
                <a:srgbClr val="00003C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rgbClr val="00003C"/>
                </a:solidFill>
              </a:rPr>
              <a:t>生活</a:t>
            </a:r>
            <a:r>
              <a:rPr lang="ja-JP" altLang="en-US" sz="1100" dirty="0">
                <a:solidFill>
                  <a:srgbClr val="00003C"/>
                </a:solidFill>
              </a:rPr>
              <a:t>習慣</a:t>
            </a:r>
            <a:r>
              <a:rPr lang="ja-JP" altLang="en-US" sz="1100" dirty="0" smtClean="0">
                <a:solidFill>
                  <a:srgbClr val="00003C"/>
                </a:solidFill>
              </a:rPr>
              <a:t>に関する</a:t>
            </a:r>
            <a:endParaRPr lang="en-US" altLang="ja-JP" sz="1100" dirty="0" smtClean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100" dirty="0" smtClean="0">
                <a:solidFill>
                  <a:srgbClr val="00003C"/>
                </a:solidFill>
              </a:rPr>
              <a:t>アンケート</a:t>
            </a:r>
            <a:r>
              <a:rPr kumimoji="1" lang="ja-JP" altLang="en-US" sz="1100" dirty="0">
                <a:solidFill>
                  <a:srgbClr val="00003C"/>
                </a:solidFill>
              </a:rPr>
              <a:t>調査</a:t>
            </a:r>
          </a:p>
        </p:txBody>
      </p:sp>
      <p:sp>
        <p:nvSpPr>
          <p:cNvPr id="184" name="正方形/長方形 183"/>
          <p:cNvSpPr/>
          <p:nvPr/>
        </p:nvSpPr>
        <p:spPr>
          <a:xfrm>
            <a:off x="4568336" y="2954785"/>
            <a:ext cx="648072" cy="323418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235549" y="2576832"/>
            <a:ext cx="2775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3C"/>
                </a:solidFill>
              </a:rPr>
              <a:t>・食卓での食塩使用は脳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lang="ja-JP" altLang="en-US" dirty="0">
                <a:solidFill>
                  <a:srgbClr val="00003C"/>
                </a:solidFill>
              </a:rPr>
              <a:t>　</a:t>
            </a:r>
            <a:r>
              <a:rPr kumimoji="1" lang="ja-JP" altLang="en-US" dirty="0" smtClean="0">
                <a:solidFill>
                  <a:srgbClr val="00003C"/>
                </a:solidFill>
              </a:rPr>
              <a:t>卒中リスク増加と関連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kumimoji="1" lang="ja-JP" altLang="en-US" dirty="0" smtClean="0">
                <a:solidFill>
                  <a:srgbClr val="00003C"/>
                </a:solidFill>
              </a:rPr>
              <a:t>・料理中の食塩使用は関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lang="ja-JP" altLang="en-US" dirty="0">
                <a:solidFill>
                  <a:srgbClr val="00003C"/>
                </a:solidFill>
              </a:rPr>
              <a:t>　</a:t>
            </a:r>
            <a:r>
              <a:rPr kumimoji="1" lang="ja-JP" altLang="en-US" dirty="0" smtClean="0">
                <a:solidFill>
                  <a:srgbClr val="00003C"/>
                </a:solidFill>
              </a:rPr>
              <a:t>連なし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lang="ja-JP" altLang="en-US" dirty="0">
                <a:solidFill>
                  <a:srgbClr val="00003C"/>
                </a:solidFill>
              </a:rPr>
              <a:t>・</a:t>
            </a:r>
            <a:r>
              <a:rPr kumimoji="1" lang="ja-JP" altLang="en-US" dirty="0" smtClean="0">
                <a:solidFill>
                  <a:srgbClr val="00003C"/>
                </a:solidFill>
              </a:rPr>
              <a:t>食塩を含む全ての食品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lang="ja-JP" altLang="en-US" dirty="0">
                <a:solidFill>
                  <a:srgbClr val="00003C"/>
                </a:solidFill>
              </a:rPr>
              <a:t>　</a:t>
            </a:r>
            <a:r>
              <a:rPr kumimoji="1" lang="ja-JP" altLang="en-US" dirty="0" smtClean="0">
                <a:solidFill>
                  <a:srgbClr val="00003C"/>
                </a:solidFill>
              </a:rPr>
              <a:t>の摂取量は脳卒中リス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r>
              <a:rPr lang="ja-JP" altLang="en-US" dirty="0">
                <a:solidFill>
                  <a:srgbClr val="00003C"/>
                </a:solidFill>
              </a:rPr>
              <a:t>　</a:t>
            </a:r>
            <a:r>
              <a:rPr kumimoji="1" lang="ja-JP" altLang="en-US" dirty="0" smtClean="0">
                <a:solidFill>
                  <a:srgbClr val="00003C"/>
                </a:solidFill>
              </a:rPr>
              <a:t>クと正の関連</a:t>
            </a:r>
            <a:endParaRPr kumimoji="1" lang="ja-JP" altLang="en-US" dirty="0">
              <a:solidFill>
                <a:srgbClr val="00003C"/>
              </a:solidFill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107504" y="6081272"/>
            <a:ext cx="3097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>
                <a:solidFill>
                  <a:srgbClr val="00003C"/>
                </a:solidFill>
                <a:latin typeface="+mj-ea"/>
                <a:ea typeface="+mj-ea"/>
              </a:rPr>
              <a:t>Kastorini</a:t>
            </a:r>
            <a:r>
              <a:rPr kumimoji="1" lang="en-US" altLang="ja-JP" sz="1100" dirty="0" smtClean="0">
                <a:solidFill>
                  <a:srgbClr val="00003C"/>
                </a:solidFill>
                <a:latin typeface="+mj-ea"/>
                <a:ea typeface="+mj-ea"/>
              </a:rPr>
              <a:t> CM et al., Atherosclerosis (2012)</a:t>
            </a:r>
            <a:endParaRPr kumimoji="1" lang="ja-JP" altLang="en-US" sz="11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6701252" y="1280601"/>
            <a:ext cx="198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003C"/>
                </a:solidFill>
                <a:latin typeface="+mj-ea"/>
                <a:ea typeface="+mj-ea"/>
              </a:rPr>
              <a:t>初回発生</a:t>
            </a:r>
            <a:r>
              <a:rPr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脳</a:t>
            </a:r>
            <a:r>
              <a:rPr lang="ja-JP" altLang="en-US" sz="1400" dirty="0" smtClean="0">
                <a:solidFill>
                  <a:srgbClr val="00003C"/>
                </a:solidFill>
                <a:latin typeface="+mj-ea"/>
                <a:ea typeface="+mj-ea"/>
              </a:rPr>
              <a:t>卒中患者：</a:t>
            </a:r>
            <a:r>
              <a:rPr kumimoji="1" lang="en-US" altLang="ja-JP" sz="1400" dirty="0" smtClean="0">
                <a:solidFill>
                  <a:srgbClr val="00003C"/>
                </a:solidFill>
                <a:latin typeface="+mj-ea"/>
                <a:ea typeface="+mj-ea"/>
              </a:rPr>
              <a:t>250</a:t>
            </a:r>
            <a:r>
              <a:rPr kumimoji="1"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名</a:t>
            </a: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6506755" y="3438849"/>
            <a:ext cx="21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00003C"/>
                </a:solidFill>
                <a:latin typeface="+mj-ea"/>
                <a:ea typeface="+mj-ea"/>
              </a:rPr>
              <a:t>患者と性・年齢をマッチさせた対照：</a:t>
            </a:r>
            <a:r>
              <a:rPr lang="en-US" altLang="ja-JP" sz="1400" dirty="0" smtClean="0">
                <a:solidFill>
                  <a:srgbClr val="00003C"/>
                </a:solidFill>
                <a:latin typeface="+mj-ea"/>
                <a:ea typeface="+mj-ea"/>
              </a:rPr>
              <a:t>500</a:t>
            </a:r>
            <a:r>
              <a:rPr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名</a:t>
            </a:r>
            <a:endParaRPr kumimoji="1" lang="ja-JP" altLang="en-US" sz="14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  <p:sp>
        <p:nvSpPr>
          <p:cNvPr id="276" name="角丸四角形吹き出し 275"/>
          <p:cNvSpPr/>
          <p:nvPr/>
        </p:nvSpPr>
        <p:spPr>
          <a:xfrm>
            <a:off x="3779912" y="4760953"/>
            <a:ext cx="2088232" cy="1029703"/>
          </a:xfrm>
          <a:prstGeom prst="wedgeRoundRectCallout">
            <a:avLst>
              <a:gd name="adj1" fmla="val -3951"/>
              <a:gd name="adj2" fmla="val -92637"/>
              <a:gd name="adj3" fmla="val 16667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3C"/>
                </a:solidFill>
              </a:rPr>
              <a:t>過去に</a:t>
            </a:r>
            <a:endParaRPr kumimoji="1" lang="en-US" altLang="ja-JP" sz="2400" dirty="0" smtClean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00003C"/>
                </a:solidFill>
              </a:rPr>
              <a:t>さかのぼる</a:t>
            </a:r>
            <a:endParaRPr kumimoji="1" lang="ja-JP" altLang="en-US" sz="2400" dirty="0">
              <a:solidFill>
                <a:srgbClr val="00003C"/>
              </a:solidFill>
            </a:endParaRPr>
          </a:p>
        </p:txBody>
      </p:sp>
      <p:grpSp>
        <p:nvGrpSpPr>
          <p:cNvPr id="277" name="グループ化 276"/>
          <p:cNvGrpSpPr/>
          <p:nvPr/>
        </p:nvGrpSpPr>
        <p:grpSpPr>
          <a:xfrm>
            <a:off x="6659828" y="4269366"/>
            <a:ext cx="1797254" cy="457883"/>
            <a:chOff x="6503428" y="3961542"/>
            <a:chExt cx="1797254" cy="457883"/>
          </a:xfrm>
        </p:grpSpPr>
        <p:sp>
          <p:nvSpPr>
            <p:cNvPr id="278" name="二等辺三角形 277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円/楕円 278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二等辺三角形 279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円/楕円 280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二等辺三角形 281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二等辺三角形 283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二等辺三角形 285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二等辺三角形 287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円/楕円 288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二等辺三角形 289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円/楕円 290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6517365" y="4565342"/>
            <a:ext cx="1797254" cy="457883"/>
            <a:chOff x="6503428" y="3961542"/>
            <a:chExt cx="1797254" cy="457883"/>
          </a:xfrm>
        </p:grpSpPr>
        <p:sp>
          <p:nvSpPr>
            <p:cNvPr id="293" name="二等辺三角形 292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円/楕円 293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二等辺三角形 294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円/楕円 295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二等辺三角形 296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円/楕円 297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二等辺三角形 298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円/楕円 299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二等辺三角形 300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円/楕円 301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二等辺三角形 302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円/楕円 303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二等辺三角形 304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円/楕円 305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7" name="グループ化 306"/>
          <p:cNvGrpSpPr/>
          <p:nvPr/>
        </p:nvGrpSpPr>
        <p:grpSpPr>
          <a:xfrm>
            <a:off x="6684763" y="4885014"/>
            <a:ext cx="1797254" cy="457883"/>
            <a:chOff x="6503428" y="3961542"/>
            <a:chExt cx="1797254" cy="457883"/>
          </a:xfrm>
        </p:grpSpPr>
        <p:sp>
          <p:nvSpPr>
            <p:cNvPr id="308" name="二等辺三角形 307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円/楕円 308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二等辺三角形 309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円/楕円 310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二等辺三角形 311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円/楕円 312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二等辺三角形 313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二等辺三角形 315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円/楕円 316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二等辺三角形 317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円/楕円 318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二等辺三角形 319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2" name="グループ化 321"/>
          <p:cNvGrpSpPr/>
          <p:nvPr/>
        </p:nvGrpSpPr>
        <p:grpSpPr>
          <a:xfrm>
            <a:off x="6536387" y="5194032"/>
            <a:ext cx="1797254" cy="457883"/>
            <a:chOff x="6503428" y="3961542"/>
            <a:chExt cx="1797254" cy="457883"/>
          </a:xfrm>
        </p:grpSpPr>
        <p:sp>
          <p:nvSpPr>
            <p:cNvPr id="323" name="二等辺三角形 322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円/楕円 323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二等辺三角形 324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円/楕円 325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二等辺三角形 326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円/楕円 327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二等辺三角形 328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円/楕円 329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二等辺三角形 330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円/楕円 331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二等辺三角形 332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二等辺三角形 334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円/楕円 335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7" name="グループ化 336"/>
          <p:cNvGrpSpPr/>
          <p:nvPr/>
        </p:nvGrpSpPr>
        <p:grpSpPr>
          <a:xfrm>
            <a:off x="6735557" y="5534709"/>
            <a:ext cx="1797254" cy="457883"/>
            <a:chOff x="6503428" y="3961542"/>
            <a:chExt cx="1797254" cy="457883"/>
          </a:xfrm>
        </p:grpSpPr>
        <p:sp>
          <p:nvSpPr>
            <p:cNvPr id="338" name="二等辺三角形 337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円/楕円 338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二等辺三角形 339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二等辺三角形 341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円/楕円 342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二等辺三角形 343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円/楕円 344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二等辺三角形 345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円/楕円 346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二等辺三角形 347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円/楕円 348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二等辺三角形 349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円/楕円 350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2" name="グループ化 351"/>
          <p:cNvGrpSpPr/>
          <p:nvPr/>
        </p:nvGrpSpPr>
        <p:grpSpPr>
          <a:xfrm>
            <a:off x="6584325" y="5877284"/>
            <a:ext cx="1797254" cy="457883"/>
            <a:chOff x="6503428" y="3961542"/>
            <a:chExt cx="1797254" cy="457883"/>
          </a:xfrm>
        </p:grpSpPr>
        <p:sp>
          <p:nvSpPr>
            <p:cNvPr id="353" name="二等辺三角形 352"/>
            <p:cNvSpPr/>
            <p:nvPr/>
          </p:nvSpPr>
          <p:spPr>
            <a:xfrm>
              <a:off x="6503428" y="4073598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円/楕円 353"/>
            <p:cNvSpPr/>
            <p:nvPr/>
          </p:nvSpPr>
          <p:spPr>
            <a:xfrm>
              <a:off x="6503428" y="3966308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二等辺三角形 354"/>
            <p:cNvSpPr/>
            <p:nvPr/>
          </p:nvSpPr>
          <p:spPr>
            <a:xfrm>
              <a:off x="6758945" y="406883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円/楕円 355"/>
            <p:cNvSpPr/>
            <p:nvPr/>
          </p:nvSpPr>
          <p:spPr>
            <a:xfrm>
              <a:off x="6758945" y="396154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二等辺三角形 356"/>
            <p:cNvSpPr/>
            <p:nvPr/>
          </p:nvSpPr>
          <p:spPr>
            <a:xfrm>
              <a:off x="7014462" y="4080680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円/楕円 357"/>
            <p:cNvSpPr/>
            <p:nvPr/>
          </p:nvSpPr>
          <p:spPr>
            <a:xfrm>
              <a:off x="7014462" y="3973390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二等辺三角形 358"/>
            <p:cNvSpPr/>
            <p:nvPr/>
          </p:nvSpPr>
          <p:spPr>
            <a:xfrm>
              <a:off x="7278614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円/楕円 359"/>
            <p:cNvSpPr/>
            <p:nvPr/>
          </p:nvSpPr>
          <p:spPr>
            <a:xfrm>
              <a:off x="7278614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二等辺三角形 360"/>
            <p:cNvSpPr/>
            <p:nvPr/>
          </p:nvSpPr>
          <p:spPr>
            <a:xfrm>
              <a:off x="7534131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7534131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二等辺三角形 362"/>
            <p:cNvSpPr/>
            <p:nvPr/>
          </p:nvSpPr>
          <p:spPr>
            <a:xfrm>
              <a:off x="7789648" y="4079592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円/楕円 363"/>
            <p:cNvSpPr/>
            <p:nvPr/>
          </p:nvSpPr>
          <p:spPr>
            <a:xfrm>
              <a:off x="7789648" y="3972302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二等辺三角形 364"/>
            <p:cNvSpPr/>
            <p:nvPr/>
          </p:nvSpPr>
          <p:spPr>
            <a:xfrm>
              <a:off x="8045165" y="4071641"/>
              <a:ext cx="255517" cy="33874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8045165" y="3964351"/>
              <a:ext cx="255517" cy="2452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75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337824" y="1918097"/>
            <a:ext cx="372665" cy="990600"/>
          </a:xfrm>
          <a:prstGeom prst="rect">
            <a:avLst/>
          </a:prstGeom>
          <a:solidFill>
            <a:srgbClr val="FFCC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350">
              <a:solidFill>
                <a:srgbClr val="FF0066"/>
              </a:solidFill>
            </a:endParaRPr>
          </a:p>
        </p:txBody>
      </p:sp>
      <p:sp>
        <p:nvSpPr>
          <p:cNvPr id="73729" name="タイトル 1"/>
          <p:cNvSpPr>
            <a:spLocks noGrp="1"/>
          </p:cNvSpPr>
          <p:nvPr>
            <p:ph type="title"/>
          </p:nvPr>
        </p:nvSpPr>
        <p:spPr>
          <a:xfrm>
            <a:off x="323528" y="870347"/>
            <a:ext cx="8568951" cy="857250"/>
          </a:xfrm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rgbClr val="FF0066"/>
                </a:solidFill>
              </a:rPr>
              <a:t>前向きコホート研究</a:t>
            </a:r>
            <a:br>
              <a:rPr lang="ja-JP" altLang="en-US" sz="4000" dirty="0">
                <a:solidFill>
                  <a:srgbClr val="FF0066"/>
                </a:solidFill>
              </a:rPr>
            </a:br>
            <a:r>
              <a:rPr lang="ja-JP" altLang="en-US" sz="3200" dirty="0">
                <a:solidFill>
                  <a:srgbClr val="FF0066"/>
                </a:solidFill>
              </a:rPr>
              <a:t>（</a:t>
            </a:r>
            <a:r>
              <a:rPr lang="en-US" altLang="ja-JP" sz="3200" dirty="0">
                <a:solidFill>
                  <a:srgbClr val="FF0066"/>
                </a:solidFill>
              </a:rPr>
              <a:t>Prospective Cohort Study</a:t>
            </a:r>
            <a:r>
              <a:rPr lang="ja-JP" altLang="en-US" sz="3200" dirty="0">
                <a:solidFill>
                  <a:srgbClr val="FF0066"/>
                </a:solidFill>
              </a:rPr>
              <a:t>）</a:t>
            </a:r>
          </a:p>
        </p:txBody>
      </p:sp>
      <p:sp>
        <p:nvSpPr>
          <p:cNvPr id="11294" name="Rectangle 30"/>
          <p:cNvSpPr>
            <a:spLocks noGrp="1" noChangeArrowheads="1"/>
          </p:cNvSpPr>
          <p:nvPr>
            <p:ph idx="1"/>
          </p:nvPr>
        </p:nvSpPr>
        <p:spPr>
          <a:xfrm>
            <a:off x="971600" y="4068367"/>
            <a:ext cx="7200800" cy="19466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153E"/>
                </a:solidFill>
              </a:rPr>
              <a:t>曝露群と非曝露群を設定し、対象を追跡する</a:t>
            </a:r>
          </a:p>
          <a:p>
            <a:pPr>
              <a:lnSpc>
                <a:spcPct val="80000"/>
              </a:lnSpc>
            </a:pPr>
            <a:endParaRPr lang="ja-JP" altLang="en-US" sz="1100" b="1" dirty="0">
              <a:solidFill>
                <a:srgbClr val="00153E"/>
              </a:solidFill>
            </a:endParaRPr>
          </a:p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153E"/>
                </a:solidFill>
              </a:rPr>
              <a:t>利点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153E"/>
                </a:solidFill>
              </a:rPr>
              <a:t>曝露情報の妥当性が高い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153E"/>
                </a:solidFill>
              </a:rPr>
              <a:t>因果関係が比較的明確</a:t>
            </a:r>
          </a:p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153E"/>
                </a:solidFill>
              </a:rPr>
              <a:t>欠点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153E"/>
                </a:solidFill>
              </a:rPr>
              <a:t>時間とコストがかかる</a:t>
            </a:r>
          </a:p>
          <a:p>
            <a:pPr lvl="1">
              <a:lnSpc>
                <a:spcPct val="80000"/>
              </a:lnSpc>
            </a:pPr>
            <a:r>
              <a:rPr lang="ja-JP" altLang="en-US" sz="1600" dirty="0">
                <a:solidFill>
                  <a:srgbClr val="00153E"/>
                </a:solidFill>
              </a:rPr>
              <a:t>まれな疾患に対して適応できない</a:t>
            </a:r>
          </a:p>
        </p:txBody>
      </p:sp>
      <p:sp>
        <p:nvSpPr>
          <p:cNvPr id="4" name="右矢印 3"/>
          <p:cNvSpPr/>
          <p:nvPr/>
        </p:nvSpPr>
        <p:spPr>
          <a:xfrm>
            <a:off x="1958580" y="2862262"/>
            <a:ext cx="5341144" cy="404813"/>
          </a:xfrm>
          <a:prstGeom prst="rightArrow">
            <a:avLst/>
          </a:prstGeom>
          <a:gradFill flip="none" rotWithShape="1">
            <a:gsLst>
              <a:gs pos="0">
                <a:srgbClr val="001236">
                  <a:tint val="66000"/>
                  <a:satMod val="160000"/>
                </a:srgbClr>
              </a:gs>
              <a:gs pos="50000">
                <a:srgbClr val="001236">
                  <a:tint val="44500"/>
                  <a:satMod val="160000"/>
                </a:srgbClr>
              </a:gs>
              <a:gs pos="100000">
                <a:srgbClr val="00123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35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追跡期間（数年～数十年）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008586" y="1872855"/>
            <a:ext cx="134540" cy="13454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98565" y="1989535"/>
            <a:ext cx="4154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500">
                <a:solidFill>
                  <a:srgbClr val="0012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追跡終了</a:t>
            </a: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06205" y="2052638"/>
            <a:ext cx="134540" cy="134541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2006205" y="2224088"/>
            <a:ext cx="134540" cy="134541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2006205" y="2406255"/>
            <a:ext cx="134540" cy="13454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003824" y="2596755"/>
            <a:ext cx="134540" cy="13454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003824" y="2778919"/>
            <a:ext cx="134540" cy="134541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>
              <a:latin typeface="Calibri" pitchFamily="34" charset="0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076450" y="1939529"/>
            <a:ext cx="524946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064545" y="2119313"/>
            <a:ext cx="176569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064545" y="2288381"/>
            <a:ext cx="298013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2076451" y="2478881"/>
            <a:ext cx="220384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2053828" y="2658666"/>
            <a:ext cx="5272088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064545" y="2839642"/>
            <a:ext cx="5266135" cy="3452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350"/>
          </a:p>
        </p:txBody>
      </p:sp>
      <p:sp>
        <p:nvSpPr>
          <p:cNvPr id="19" name="AutoShape 40"/>
          <p:cNvSpPr>
            <a:spLocks noChangeArrowheads="1"/>
          </p:cNvSpPr>
          <p:nvPr/>
        </p:nvSpPr>
        <p:spPr bwMode="auto">
          <a:xfrm>
            <a:off x="3843338" y="2053830"/>
            <a:ext cx="134541" cy="13454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5091113" y="2221706"/>
            <a:ext cx="134541" cy="1345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21" name="AutoShape 42"/>
          <p:cNvSpPr>
            <a:spLocks noChangeArrowheads="1"/>
          </p:cNvSpPr>
          <p:nvPr/>
        </p:nvSpPr>
        <p:spPr bwMode="auto">
          <a:xfrm>
            <a:off x="4323161" y="2436019"/>
            <a:ext cx="134540" cy="1345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3955257" y="1982391"/>
            <a:ext cx="87716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350">
                <a:solidFill>
                  <a:srgbClr val="0012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がん罹患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5244704" y="2131219"/>
            <a:ext cx="53091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350">
                <a:solidFill>
                  <a:srgbClr val="0012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死亡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4452938" y="2352675"/>
            <a:ext cx="191590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350">
                <a:solidFill>
                  <a:srgbClr val="0012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追跡不能（転出など）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1497108" y="1958580"/>
            <a:ext cx="392415" cy="95795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350">
                <a:solidFill>
                  <a:srgbClr val="0012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調査表配布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451373" y="3326607"/>
            <a:ext cx="877163" cy="30008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350">
                <a:solidFill>
                  <a:srgbClr val="002060"/>
                </a:solidFill>
                <a:latin typeface="Calibri" pitchFamily="34" charset="0"/>
              </a:rPr>
              <a:t>調査開始</a:t>
            </a: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1849041" y="2974183"/>
            <a:ext cx="0" cy="354806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31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1" grpId="0"/>
      <p:bldP spid="32" grpId="0"/>
      <p:bldP spid="36" grpId="0" animBg="1"/>
      <p:bldP spid="11295" grpId="0" animBg="1"/>
      <p:bldP spid="11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28239"/>
            <a:ext cx="8229600" cy="9361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前向きコホート研究の例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54781" y="1662899"/>
            <a:ext cx="216024" cy="356371"/>
            <a:chOff x="5796136" y="1484818"/>
            <a:chExt cx="1152128" cy="2095500"/>
          </a:xfrm>
        </p:grpSpPr>
        <p:sp>
          <p:nvSpPr>
            <p:cNvPr id="8" name="二等辺三角形 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970805" y="1662899"/>
            <a:ext cx="216024" cy="356371"/>
            <a:chOff x="5796136" y="1484818"/>
            <a:chExt cx="1152128" cy="2095500"/>
          </a:xfrm>
        </p:grpSpPr>
        <p:sp>
          <p:nvSpPr>
            <p:cNvPr id="11" name="二等辺三角形 1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200758" y="1662899"/>
            <a:ext cx="216024" cy="356371"/>
            <a:chOff x="5796136" y="1484818"/>
            <a:chExt cx="1152128" cy="2095500"/>
          </a:xfrm>
        </p:grpSpPr>
        <p:sp>
          <p:nvSpPr>
            <p:cNvPr id="14" name="二等辺三角形 1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416782" y="1662544"/>
            <a:ext cx="216024" cy="356371"/>
            <a:chOff x="5796136" y="1484818"/>
            <a:chExt cx="1152128" cy="2095500"/>
          </a:xfrm>
        </p:grpSpPr>
        <p:sp>
          <p:nvSpPr>
            <p:cNvPr id="17" name="二等辺三角形 1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646735" y="1661124"/>
            <a:ext cx="216024" cy="356371"/>
            <a:chOff x="5796136" y="1484818"/>
            <a:chExt cx="1152128" cy="2095500"/>
          </a:xfrm>
        </p:grpSpPr>
        <p:sp>
          <p:nvSpPr>
            <p:cNvPr id="20" name="二等辺三角形 1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819045" y="1881401"/>
            <a:ext cx="216024" cy="356371"/>
            <a:chOff x="5796136" y="1484818"/>
            <a:chExt cx="1152128" cy="2095500"/>
          </a:xfrm>
        </p:grpSpPr>
        <p:sp>
          <p:nvSpPr>
            <p:cNvPr id="23" name="二等辺三角形 2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035069" y="1881401"/>
            <a:ext cx="216024" cy="356371"/>
            <a:chOff x="5796136" y="1484818"/>
            <a:chExt cx="1152128" cy="2095500"/>
          </a:xfrm>
        </p:grpSpPr>
        <p:sp>
          <p:nvSpPr>
            <p:cNvPr id="26" name="二等辺三角形 2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265022" y="1881401"/>
            <a:ext cx="216024" cy="356371"/>
            <a:chOff x="5796136" y="1484818"/>
            <a:chExt cx="1152128" cy="2095500"/>
          </a:xfrm>
        </p:grpSpPr>
        <p:sp>
          <p:nvSpPr>
            <p:cNvPr id="29" name="二等辺三角形 2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481046" y="1881046"/>
            <a:ext cx="216024" cy="356371"/>
            <a:chOff x="5796136" y="1484818"/>
            <a:chExt cx="1152128" cy="2095500"/>
          </a:xfrm>
        </p:grpSpPr>
        <p:sp>
          <p:nvSpPr>
            <p:cNvPr id="32" name="二等辺三角形 3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710999" y="1879626"/>
            <a:ext cx="216024" cy="356371"/>
            <a:chOff x="5796136" y="1484818"/>
            <a:chExt cx="1152128" cy="2095500"/>
          </a:xfrm>
        </p:grpSpPr>
        <p:sp>
          <p:nvSpPr>
            <p:cNvPr id="35" name="二等辺三角形 3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08875" y="2101741"/>
            <a:ext cx="216024" cy="356371"/>
            <a:chOff x="5796136" y="1484818"/>
            <a:chExt cx="1152128" cy="2095500"/>
          </a:xfrm>
        </p:grpSpPr>
        <p:sp>
          <p:nvSpPr>
            <p:cNvPr id="38" name="二等辺三角形 3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924899" y="2101741"/>
            <a:ext cx="216024" cy="356371"/>
            <a:chOff x="5796136" y="1484818"/>
            <a:chExt cx="1152128" cy="2095500"/>
          </a:xfrm>
        </p:grpSpPr>
        <p:sp>
          <p:nvSpPr>
            <p:cNvPr id="41" name="二等辺三角形 4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154852" y="2101741"/>
            <a:ext cx="216024" cy="356371"/>
            <a:chOff x="5796136" y="1484818"/>
            <a:chExt cx="1152128" cy="2095500"/>
          </a:xfrm>
        </p:grpSpPr>
        <p:sp>
          <p:nvSpPr>
            <p:cNvPr id="44" name="二等辺三角形 4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370876" y="2101386"/>
            <a:ext cx="216024" cy="356371"/>
            <a:chOff x="5796136" y="1484818"/>
            <a:chExt cx="1152128" cy="2095500"/>
          </a:xfrm>
        </p:grpSpPr>
        <p:sp>
          <p:nvSpPr>
            <p:cNvPr id="47" name="二等辺三角形 4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600829" y="2099966"/>
            <a:ext cx="216024" cy="356371"/>
            <a:chOff x="5796136" y="1484818"/>
            <a:chExt cx="1152128" cy="2095500"/>
          </a:xfrm>
        </p:grpSpPr>
        <p:sp>
          <p:nvSpPr>
            <p:cNvPr id="50" name="二等辺三角形 4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959788" y="2345259"/>
            <a:ext cx="216024" cy="356371"/>
            <a:chOff x="5796136" y="3742432"/>
            <a:chExt cx="1152128" cy="2095500"/>
          </a:xfrm>
        </p:grpSpPr>
        <p:sp>
          <p:nvSpPr>
            <p:cNvPr id="53" name="二等辺三角形 5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189741" y="2345259"/>
            <a:ext cx="216024" cy="356371"/>
            <a:chOff x="5796136" y="3742432"/>
            <a:chExt cx="1152128" cy="2095500"/>
          </a:xfrm>
        </p:grpSpPr>
        <p:sp>
          <p:nvSpPr>
            <p:cNvPr id="56" name="二等辺三角形 5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419694" y="2345259"/>
            <a:ext cx="216024" cy="356371"/>
            <a:chOff x="5796136" y="3742432"/>
            <a:chExt cx="1152128" cy="2095500"/>
          </a:xfrm>
        </p:grpSpPr>
        <p:sp>
          <p:nvSpPr>
            <p:cNvPr id="59" name="二等辺三角形 58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1636943" y="2345259"/>
            <a:ext cx="216024" cy="356371"/>
            <a:chOff x="5796136" y="3742432"/>
            <a:chExt cx="1152128" cy="2095500"/>
          </a:xfrm>
        </p:grpSpPr>
        <p:sp>
          <p:nvSpPr>
            <p:cNvPr id="62" name="二等辺三角形 61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1079137" y="2552744"/>
            <a:ext cx="216024" cy="356371"/>
            <a:chOff x="5796136" y="3742432"/>
            <a:chExt cx="1152128" cy="2095500"/>
          </a:xfrm>
        </p:grpSpPr>
        <p:sp>
          <p:nvSpPr>
            <p:cNvPr id="68" name="二等辺三角形 67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1309090" y="2552744"/>
            <a:ext cx="216024" cy="356371"/>
            <a:chOff x="5796136" y="3742432"/>
            <a:chExt cx="1152128" cy="2095500"/>
          </a:xfrm>
        </p:grpSpPr>
        <p:sp>
          <p:nvSpPr>
            <p:cNvPr id="71" name="二等辺三角形 70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1539043" y="2552744"/>
            <a:ext cx="216024" cy="356371"/>
            <a:chOff x="5796136" y="3742432"/>
            <a:chExt cx="1152128" cy="2095500"/>
          </a:xfrm>
        </p:grpSpPr>
        <p:sp>
          <p:nvSpPr>
            <p:cNvPr id="74" name="二等辺三角形 7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1756292" y="2552744"/>
            <a:ext cx="216024" cy="356371"/>
            <a:chOff x="5796136" y="3742432"/>
            <a:chExt cx="1152128" cy="2095500"/>
          </a:xfrm>
        </p:grpSpPr>
        <p:sp>
          <p:nvSpPr>
            <p:cNvPr id="77" name="二等辺三角形 7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6944437" y="1583947"/>
            <a:ext cx="216024" cy="356371"/>
            <a:chOff x="5796136" y="1484818"/>
            <a:chExt cx="1152128" cy="2095500"/>
          </a:xfrm>
        </p:grpSpPr>
        <p:sp>
          <p:nvSpPr>
            <p:cNvPr id="83" name="二等辺三角形 8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7160461" y="1583947"/>
            <a:ext cx="216024" cy="356371"/>
            <a:chOff x="5796136" y="1484818"/>
            <a:chExt cx="1152128" cy="2095500"/>
          </a:xfrm>
        </p:grpSpPr>
        <p:sp>
          <p:nvSpPr>
            <p:cNvPr id="86" name="二等辺三角形 8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7390414" y="1583947"/>
            <a:ext cx="216024" cy="356371"/>
            <a:chOff x="5796136" y="1484818"/>
            <a:chExt cx="1152128" cy="2095500"/>
          </a:xfrm>
        </p:grpSpPr>
        <p:sp>
          <p:nvSpPr>
            <p:cNvPr id="89" name="二等辺三角形 8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7606438" y="1583592"/>
            <a:ext cx="216024" cy="356371"/>
            <a:chOff x="5796136" y="1484818"/>
            <a:chExt cx="1152128" cy="2095500"/>
          </a:xfrm>
          <a:solidFill>
            <a:srgbClr val="00003C"/>
          </a:solidFill>
        </p:grpSpPr>
        <p:sp>
          <p:nvSpPr>
            <p:cNvPr id="92" name="二等辺三角形 9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7836391" y="1582172"/>
            <a:ext cx="216024" cy="356371"/>
            <a:chOff x="5796136" y="1484818"/>
            <a:chExt cx="1152128" cy="2095500"/>
          </a:xfrm>
        </p:grpSpPr>
        <p:sp>
          <p:nvSpPr>
            <p:cNvPr id="95" name="二等辺三角形 9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7008701" y="1802449"/>
            <a:ext cx="216024" cy="356371"/>
            <a:chOff x="5796136" y="1484818"/>
            <a:chExt cx="1152128" cy="2095500"/>
          </a:xfrm>
        </p:grpSpPr>
        <p:sp>
          <p:nvSpPr>
            <p:cNvPr id="98" name="二等辺三角形 9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7224725" y="1802449"/>
            <a:ext cx="216024" cy="356371"/>
            <a:chOff x="5796136" y="1484818"/>
            <a:chExt cx="1152128" cy="2095500"/>
          </a:xfrm>
          <a:solidFill>
            <a:srgbClr val="00003C"/>
          </a:solidFill>
        </p:grpSpPr>
        <p:sp>
          <p:nvSpPr>
            <p:cNvPr id="101" name="二等辺三角形 10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7454678" y="1802449"/>
            <a:ext cx="216024" cy="356371"/>
            <a:chOff x="5796136" y="1484818"/>
            <a:chExt cx="1152128" cy="2095500"/>
          </a:xfrm>
        </p:grpSpPr>
        <p:sp>
          <p:nvSpPr>
            <p:cNvPr id="104" name="二等辺三角形 10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7670702" y="1802094"/>
            <a:ext cx="216024" cy="356371"/>
            <a:chOff x="5796136" y="1484818"/>
            <a:chExt cx="1152128" cy="2095500"/>
          </a:xfrm>
        </p:grpSpPr>
        <p:sp>
          <p:nvSpPr>
            <p:cNvPr id="107" name="二等辺三角形 10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7900655" y="1800674"/>
            <a:ext cx="216024" cy="356371"/>
            <a:chOff x="5796136" y="1484818"/>
            <a:chExt cx="1152128" cy="2095500"/>
          </a:xfrm>
          <a:solidFill>
            <a:srgbClr val="00003C"/>
          </a:solidFill>
        </p:grpSpPr>
        <p:sp>
          <p:nvSpPr>
            <p:cNvPr id="110" name="二等辺三角形 10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グループ化 111"/>
          <p:cNvGrpSpPr/>
          <p:nvPr/>
        </p:nvGrpSpPr>
        <p:grpSpPr>
          <a:xfrm>
            <a:off x="6898531" y="2022789"/>
            <a:ext cx="216024" cy="356371"/>
            <a:chOff x="5796136" y="1484818"/>
            <a:chExt cx="1152128" cy="2095500"/>
          </a:xfrm>
          <a:solidFill>
            <a:srgbClr val="00003C"/>
          </a:solidFill>
        </p:grpSpPr>
        <p:sp>
          <p:nvSpPr>
            <p:cNvPr id="113" name="二等辺三角形 11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7114555" y="2022789"/>
            <a:ext cx="216024" cy="356371"/>
            <a:chOff x="5796136" y="1484818"/>
            <a:chExt cx="1152128" cy="2095500"/>
          </a:xfrm>
        </p:grpSpPr>
        <p:sp>
          <p:nvSpPr>
            <p:cNvPr id="116" name="二等辺三角形 11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8" name="グループ化 117"/>
          <p:cNvGrpSpPr/>
          <p:nvPr/>
        </p:nvGrpSpPr>
        <p:grpSpPr>
          <a:xfrm>
            <a:off x="7344508" y="2022789"/>
            <a:ext cx="216024" cy="356371"/>
            <a:chOff x="5796136" y="1484818"/>
            <a:chExt cx="1152128" cy="2095500"/>
          </a:xfrm>
        </p:grpSpPr>
        <p:sp>
          <p:nvSpPr>
            <p:cNvPr id="119" name="二等辺三角形 11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7560532" y="2022434"/>
            <a:ext cx="216024" cy="356371"/>
            <a:chOff x="5796136" y="1484818"/>
            <a:chExt cx="1152128" cy="2095500"/>
          </a:xfrm>
          <a:solidFill>
            <a:srgbClr val="00003C"/>
          </a:solidFill>
        </p:grpSpPr>
        <p:sp>
          <p:nvSpPr>
            <p:cNvPr id="122" name="二等辺三角形 12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" name="グループ化 123"/>
          <p:cNvGrpSpPr/>
          <p:nvPr/>
        </p:nvGrpSpPr>
        <p:grpSpPr>
          <a:xfrm>
            <a:off x="7790485" y="2021014"/>
            <a:ext cx="216024" cy="356371"/>
            <a:chOff x="5796136" y="1484818"/>
            <a:chExt cx="1152128" cy="2095500"/>
          </a:xfrm>
        </p:grpSpPr>
        <p:sp>
          <p:nvSpPr>
            <p:cNvPr id="125" name="二等辺三角形 12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7160461" y="2244273"/>
            <a:ext cx="216024" cy="356371"/>
            <a:chOff x="5796136" y="3742432"/>
            <a:chExt cx="1152128" cy="2095500"/>
          </a:xfrm>
        </p:grpSpPr>
        <p:sp>
          <p:nvSpPr>
            <p:cNvPr id="128" name="二等辺三角形 127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7390414" y="2244273"/>
            <a:ext cx="216024" cy="356371"/>
            <a:chOff x="5796136" y="3742432"/>
            <a:chExt cx="1152128" cy="2095500"/>
          </a:xfrm>
        </p:grpSpPr>
        <p:sp>
          <p:nvSpPr>
            <p:cNvPr id="131" name="二等辺三角形 130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7620367" y="2244273"/>
            <a:ext cx="216024" cy="356371"/>
            <a:chOff x="5796136" y="3742432"/>
            <a:chExt cx="1152128" cy="2095500"/>
          </a:xfrm>
          <a:solidFill>
            <a:srgbClr val="00003C"/>
          </a:solidFill>
        </p:grpSpPr>
        <p:sp>
          <p:nvSpPr>
            <p:cNvPr id="134" name="二等辺三角形 13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" name="グループ化 135"/>
          <p:cNvGrpSpPr/>
          <p:nvPr/>
        </p:nvGrpSpPr>
        <p:grpSpPr>
          <a:xfrm>
            <a:off x="7837616" y="2244273"/>
            <a:ext cx="216024" cy="356371"/>
            <a:chOff x="5796136" y="3742432"/>
            <a:chExt cx="1152128" cy="2095500"/>
          </a:xfrm>
        </p:grpSpPr>
        <p:sp>
          <p:nvSpPr>
            <p:cNvPr id="137" name="二等辺三角形 13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7279810" y="2451758"/>
            <a:ext cx="216024" cy="356371"/>
            <a:chOff x="5796136" y="3742432"/>
            <a:chExt cx="1152128" cy="2095500"/>
          </a:xfrm>
          <a:solidFill>
            <a:srgbClr val="00003C"/>
          </a:solidFill>
        </p:grpSpPr>
        <p:sp>
          <p:nvSpPr>
            <p:cNvPr id="143" name="二等辺三角形 14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5" name="グループ化 144"/>
          <p:cNvGrpSpPr/>
          <p:nvPr/>
        </p:nvGrpSpPr>
        <p:grpSpPr>
          <a:xfrm>
            <a:off x="7509763" y="2451758"/>
            <a:ext cx="216024" cy="356371"/>
            <a:chOff x="5796136" y="3742432"/>
            <a:chExt cx="1152128" cy="2095500"/>
          </a:xfrm>
        </p:grpSpPr>
        <p:sp>
          <p:nvSpPr>
            <p:cNvPr id="146" name="二等辺三角形 14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" name="グループ化 147"/>
          <p:cNvGrpSpPr/>
          <p:nvPr/>
        </p:nvGrpSpPr>
        <p:grpSpPr>
          <a:xfrm>
            <a:off x="7739716" y="2451758"/>
            <a:ext cx="216024" cy="356371"/>
            <a:chOff x="5796136" y="3742432"/>
            <a:chExt cx="1152128" cy="2095500"/>
          </a:xfrm>
        </p:grpSpPr>
        <p:sp>
          <p:nvSpPr>
            <p:cNvPr id="149" name="二等辺三角形 148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7956965" y="2451758"/>
            <a:ext cx="216024" cy="356371"/>
            <a:chOff x="5796136" y="3742432"/>
            <a:chExt cx="1152128" cy="2095500"/>
          </a:xfrm>
        </p:grpSpPr>
        <p:sp>
          <p:nvSpPr>
            <p:cNvPr id="152" name="二等辺三角形 151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" name="右矢印 153"/>
          <p:cNvSpPr/>
          <p:nvPr/>
        </p:nvSpPr>
        <p:spPr>
          <a:xfrm>
            <a:off x="2028891" y="1855231"/>
            <a:ext cx="4752528" cy="74158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角丸四角形 154"/>
          <p:cNvSpPr/>
          <p:nvPr/>
        </p:nvSpPr>
        <p:spPr>
          <a:xfrm>
            <a:off x="2946024" y="1659293"/>
            <a:ext cx="2922120" cy="10232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940126" y="1663082"/>
            <a:ext cx="29280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高山スタディ</a:t>
            </a:r>
            <a:endParaRPr kumimoji="1" lang="en-US" altLang="ja-JP" sz="12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endParaRPr kumimoji="1" lang="en-US" altLang="ja-JP" sz="12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1992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年から約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7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年間、男性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13355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名、女性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15724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名を追跡し、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269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例の脳卒中死亡があった。</a:t>
            </a:r>
            <a:endParaRPr kumimoji="1" lang="ja-JP" altLang="en-US" sz="12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  <p:graphicFrame>
        <p:nvGraphicFramePr>
          <p:cNvPr id="159" name="グラフ 158"/>
          <p:cNvGraphicFramePr/>
          <p:nvPr>
            <p:extLst>
              <p:ext uri="{D42A27DB-BD31-4B8C-83A1-F6EECF244321}">
                <p14:modId xmlns:p14="http://schemas.microsoft.com/office/powerpoint/2010/main" val="3597166913"/>
              </p:ext>
            </p:extLst>
          </p:nvPr>
        </p:nvGraphicFramePr>
        <p:xfrm>
          <a:off x="1950888" y="3002683"/>
          <a:ext cx="4804422" cy="33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743682" y="2345259"/>
            <a:ext cx="216024" cy="356371"/>
            <a:chOff x="5796136" y="3742432"/>
            <a:chExt cx="1152128" cy="2095500"/>
          </a:xfrm>
        </p:grpSpPr>
        <p:sp>
          <p:nvSpPr>
            <p:cNvPr id="5" name="二等辺三角形 4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863031" y="2552744"/>
            <a:ext cx="216024" cy="356371"/>
            <a:chOff x="5796136" y="3742432"/>
            <a:chExt cx="1152128" cy="2095500"/>
          </a:xfrm>
        </p:grpSpPr>
        <p:sp>
          <p:nvSpPr>
            <p:cNvPr id="65" name="二等辺三角形 64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6944355" y="2244273"/>
            <a:ext cx="216024" cy="356371"/>
            <a:chOff x="5796136" y="3742432"/>
            <a:chExt cx="1152128" cy="2095500"/>
          </a:xfrm>
        </p:grpSpPr>
        <p:sp>
          <p:nvSpPr>
            <p:cNvPr id="80" name="二等辺三角形 7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7063704" y="2451758"/>
            <a:ext cx="216024" cy="356371"/>
            <a:chOff x="5796136" y="3742432"/>
            <a:chExt cx="1152128" cy="2095500"/>
          </a:xfrm>
        </p:grpSpPr>
        <p:sp>
          <p:nvSpPr>
            <p:cNvPr id="140" name="二等辺三角形 13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0" name="テキスト ボックス 159"/>
          <p:cNvSpPr txBox="1"/>
          <p:nvPr/>
        </p:nvSpPr>
        <p:spPr>
          <a:xfrm>
            <a:off x="6512527" y="6367514"/>
            <a:ext cx="2461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Nagata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C</a:t>
            </a:r>
            <a:r>
              <a:rPr lang="en-US" altLang="ja-JP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et al., Stroke (2004)</a:t>
            </a:r>
            <a:endParaRPr kumimoji="1" lang="ja-JP" altLang="en-US" sz="12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40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1837135" y="2855120"/>
            <a:ext cx="0" cy="354806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 flipV="1">
            <a:off x="7318772" y="2839642"/>
            <a:ext cx="0" cy="354806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 flipV="1">
            <a:off x="4897041" y="2825355"/>
            <a:ext cx="0" cy="354806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831" name="タイトル 1"/>
          <p:cNvSpPr>
            <a:spLocks noGrp="1"/>
          </p:cNvSpPr>
          <p:nvPr>
            <p:ph type="title"/>
          </p:nvPr>
        </p:nvSpPr>
        <p:spPr>
          <a:xfrm>
            <a:off x="834629" y="860822"/>
            <a:ext cx="7458076" cy="857250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>
                <a:solidFill>
                  <a:srgbClr val="FF0066"/>
                </a:solidFill>
              </a:rPr>
              <a:t>二重盲検化無作為試験：</a:t>
            </a:r>
            <a:r>
              <a:rPr lang="en-US" altLang="ja-JP" sz="3200" dirty="0">
                <a:solidFill>
                  <a:srgbClr val="FF0066"/>
                </a:solidFill>
              </a:rPr>
              <a:t>RCT</a:t>
            </a:r>
            <a:br>
              <a:rPr lang="en-US" altLang="ja-JP" sz="3200" dirty="0">
                <a:solidFill>
                  <a:srgbClr val="FF0066"/>
                </a:solidFill>
              </a:rPr>
            </a:br>
            <a:r>
              <a:rPr lang="ja-JP" altLang="en-US" sz="2800" dirty="0">
                <a:solidFill>
                  <a:srgbClr val="FF0066"/>
                </a:solidFill>
              </a:rPr>
              <a:t>（</a:t>
            </a:r>
            <a:r>
              <a:rPr lang="en-US" altLang="ja-JP" sz="2800" dirty="0">
                <a:solidFill>
                  <a:srgbClr val="FF0066"/>
                </a:solidFill>
              </a:rPr>
              <a:t>Randomized Controlled Trial</a:t>
            </a:r>
            <a:r>
              <a:rPr lang="ja-JP" altLang="en-US" sz="2800" dirty="0">
                <a:solidFill>
                  <a:srgbClr val="FF0066"/>
                </a:solidFill>
              </a:rPr>
              <a:t>）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3883930"/>
            <a:ext cx="7992887" cy="20622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1800" b="1" dirty="0" smtClean="0">
                <a:solidFill>
                  <a:srgbClr val="000042"/>
                </a:solidFill>
              </a:rPr>
              <a:t>前向き</a:t>
            </a:r>
            <a:r>
              <a:rPr lang="ja-JP" altLang="en-US" sz="1800" b="1" dirty="0">
                <a:solidFill>
                  <a:srgbClr val="000042"/>
                </a:solidFill>
              </a:rPr>
              <a:t>コホート研究と同様だが</a:t>
            </a:r>
            <a:r>
              <a:rPr lang="ja-JP" altLang="en-US" sz="1800" b="1" dirty="0" smtClean="0">
                <a:solidFill>
                  <a:srgbClr val="000042"/>
                </a:solidFill>
              </a:rPr>
              <a:t>、割り付け</a:t>
            </a:r>
            <a:r>
              <a:rPr lang="ja-JP" altLang="en-US" sz="1800" b="1" dirty="0">
                <a:solidFill>
                  <a:srgbClr val="000042"/>
                </a:solidFill>
              </a:rPr>
              <a:t>が</a:t>
            </a:r>
            <a:r>
              <a:rPr lang="ja-JP" altLang="en-US" sz="1800" b="1" dirty="0" smtClean="0">
                <a:solidFill>
                  <a:srgbClr val="000042"/>
                </a:solidFill>
              </a:rPr>
              <a:t>無作為（ランダム）で</a:t>
            </a:r>
            <a:r>
              <a:rPr lang="ja-JP" altLang="en-US" sz="1800" b="1" dirty="0">
                <a:solidFill>
                  <a:srgbClr val="000042"/>
                </a:solidFill>
              </a:rPr>
              <a:t>ある</a:t>
            </a:r>
          </a:p>
          <a:p>
            <a:pPr>
              <a:lnSpc>
                <a:spcPct val="90000"/>
              </a:lnSpc>
            </a:pPr>
            <a:endParaRPr lang="ja-JP" altLang="en-US" sz="1050" dirty="0">
              <a:solidFill>
                <a:srgbClr val="000042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1800" b="1" dirty="0">
                <a:solidFill>
                  <a:srgbClr val="000042"/>
                </a:solidFill>
              </a:rPr>
              <a:t>利点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曝露と疾病発生の関連を見るためには最も強力な研究デザイン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 smtClean="0">
                <a:solidFill>
                  <a:srgbClr val="000042"/>
                </a:solidFill>
              </a:rPr>
              <a:t>無作為（ランダム）化</a:t>
            </a:r>
            <a:r>
              <a:rPr lang="ja-JP" altLang="en-US" sz="1600" dirty="0">
                <a:solidFill>
                  <a:srgbClr val="000042"/>
                </a:solidFill>
              </a:rPr>
              <a:t>により未知の交絡因子の制御が可能</a:t>
            </a:r>
          </a:p>
          <a:p>
            <a:pPr>
              <a:lnSpc>
                <a:spcPct val="90000"/>
              </a:lnSpc>
            </a:pPr>
            <a:r>
              <a:rPr lang="ja-JP" altLang="en-US" sz="1800" b="1" dirty="0">
                <a:solidFill>
                  <a:srgbClr val="000042"/>
                </a:solidFill>
              </a:rPr>
              <a:t>欠点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予防的</a:t>
            </a:r>
            <a:r>
              <a:rPr lang="ja-JP" altLang="en-US" sz="1600" dirty="0" smtClean="0">
                <a:solidFill>
                  <a:srgbClr val="000042"/>
                </a:solidFill>
              </a:rPr>
              <a:t>な介入にしか</a:t>
            </a:r>
            <a:r>
              <a:rPr lang="ja-JP" altLang="en-US" sz="1600" dirty="0">
                <a:solidFill>
                  <a:srgbClr val="000042"/>
                </a:solidFill>
              </a:rPr>
              <a:t>適用できない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倫理的な問題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>
                <a:solidFill>
                  <a:srgbClr val="000042"/>
                </a:solidFill>
              </a:rPr>
              <a:t>その他前向きコホート研究とほぼ同じ欠点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960961" y="1789511"/>
            <a:ext cx="134540" cy="13454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716558" y="1895476"/>
            <a:ext cx="392415" cy="7848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35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介入終了</a:t>
            </a: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1958580" y="1969294"/>
            <a:ext cx="134540" cy="134541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958580" y="2140744"/>
            <a:ext cx="134540" cy="134541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958580" y="2322911"/>
            <a:ext cx="134540" cy="13454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1956199" y="2513411"/>
            <a:ext cx="134540" cy="13454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1956199" y="2695575"/>
            <a:ext cx="134540" cy="134541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028826" y="1856185"/>
            <a:ext cx="269914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016920" y="2035969"/>
            <a:ext cx="269914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016920" y="2205038"/>
            <a:ext cx="2699147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2028826" y="2395538"/>
            <a:ext cx="269914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2006203" y="2575322"/>
            <a:ext cx="269914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016920" y="2756298"/>
            <a:ext cx="2699147" cy="3452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1282066" y="1875235"/>
            <a:ext cx="369332" cy="86177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ランダム化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1379935" y="3207544"/>
            <a:ext cx="954107" cy="27699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調査・検査</a:t>
            </a:r>
          </a:p>
        </p:txBody>
      </p:sp>
      <p:sp>
        <p:nvSpPr>
          <p:cNvPr id="170014" name="テキスト ボックス 69"/>
          <p:cNvSpPr txBox="1">
            <a:spLocks noChangeArrowheads="1"/>
          </p:cNvSpPr>
          <p:nvPr/>
        </p:nvSpPr>
        <p:spPr bwMode="auto">
          <a:xfrm>
            <a:off x="1626663" y="1865494"/>
            <a:ext cx="36933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2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対照</a:t>
            </a:r>
            <a:endParaRPr lang="ja-JP" altLang="en-US" sz="12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15" name="テキスト ボックス 70"/>
          <p:cNvSpPr txBox="1">
            <a:spLocks noChangeArrowheads="1"/>
          </p:cNvSpPr>
          <p:nvPr/>
        </p:nvSpPr>
        <p:spPr bwMode="auto">
          <a:xfrm>
            <a:off x="1622152" y="2380074"/>
            <a:ext cx="369332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介入</a:t>
            </a:r>
          </a:p>
        </p:txBody>
      </p: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6861573" y="3192067"/>
            <a:ext cx="954107" cy="27699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調査・検査</a:t>
            </a:r>
          </a:p>
        </p:txBody>
      </p: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4439842" y="3177779"/>
            <a:ext cx="954107" cy="276999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調査・検査</a:t>
            </a:r>
          </a:p>
        </p:txBody>
      </p:sp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5137548" y="1857375"/>
            <a:ext cx="2159794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Line 35"/>
          <p:cNvSpPr>
            <a:spLocks noChangeShapeType="1"/>
          </p:cNvSpPr>
          <p:nvPr/>
        </p:nvSpPr>
        <p:spPr bwMode="auto">
          <a:xfrm>
            <a:off x="5137548" y="2037160"/>
            <a:ext cx="2159794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Line 36"/>
          <p:cNvSpPr>
            <a:spLocks noChangeShapeType="1"/>
          </p:cNvSpPr>
          <p:nvPr/>
        </p:nvSpPr>
        <p:spPr bwMode="auto">
          <a:xfrm>
            <a:off x="5137548" y="2206229"/>
            <a:ext cx="2159794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5137548" y="2396729"/>
            <a:ext cx="2159794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5138739" y="2576513"/>
            <a:ext cx="2159794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125642" y="2757487"/>
            <a:ext cx="2159794" cy="3452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28" name="AutoShape 44"/>
          <p:cNvSpPr>
            <a:spLocks/>
          </p:cNvSpPr>
          <p:nvPr/>
        </p:nvSpPr>
        <p:spPr bwMode="auto">
          <a:xfrm rot="-5400000">
            <a:off x="6060283" y="2088357"/>
            <a:ext cx="220265" cy="1922859"/>
          </a:xfrm>
          <a:prstGeom prst="leftBrace">
            <a:avLst>
              <a:gd name="adj1" fmla="val 72748"/>
              <a:gd name="adj2" fmla="val 50000"/>
            </a:avLst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29" name="AutoShape 45"/>
          <p:cNvSpPr>
            <a:spLocks/>
          </p:cNvSpPr>
          <p:nvPr/>
        </p:nvSpPr>
        <p:spPr bwMode="auto">
          <a:xfrm rot="-5400000">
            <a:off x="3215879" y="1839516"/>
            <a:ext cx="220266" cy="2437210"/>
          </a:xfrm>
          <a:prstGeom prst="leftBrace">
            <a:avLst>
              <a:gd name="adj1" fmla="val 92207"/>
              <a:gd name="adj2" fmla="val 50000"/>
            </a:avLst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0030" name="Rectangle 46"/>
          <p:cNvSpPr>
            <a:spLocks noChangeArrowheads="1"/>
          </p:cNvSpPr>
          <p:nvPr/>
        </p:nvSpPr>
        <p:spPr bwMode="auto">
          <a:xfrm>
            <a:off x="2662237" y="3208736"/>
            <a:ext cx="1358504" cy="30599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介入期間</a:t>
            </a:r>
          </a:p>
        </p:txBody>
      </p:sp>
      <p:sp>
        <p:nvSpPr>
          <p:cNvPr id="170031" name="Rectangle 47"/>
          <p:cNvSpPr>
            <a:spLocks noChangeArrowheads="1"/>
          </p:cNvSpPr>
          <p:nvPr/>
        </p:nvSpPr>
        <p:spPr bwMode="auto">
          <a:xfrm>
            <a:off x="5487592" y="3205163"/>
            <a:ext cx="1358503" cy="30599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介入後追跡期間</a:t>
            </a:r>
          </a:p>
        </p:txBody>
      </p:sp>
    </p:spTree>
    <p:extLst>
      <p:ext uri="{BB962C8B-B14F-4D97-AF65-F5344CB8AC3E}">
        <p14:creationId xmlns:p14="http://schemas.microsoft.com/office/powerpoint/2010/main" val="4865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2" grpId="0" animBg="1"/>
      <p:bldP spid="170017" grpId="0" animBg="1"/>
      <p:bldP spid="170020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170011" grpId="0" animBg="1"/>
      <p:bldP spid="170014" grpId="0"/>
      <p:bldP spid="170015" grpId="0"/>
      <p:bldP spid="170016" grpId="0" animBg="1"/>
      <p:bldP spid="170019" grpId="0" animBg="1"/>
      <p:bldP spid="2" grpId="0" animBg="1"/>
      <p:bldP spid="3" grpId="0" animBg="1"/>
      <p:bldP spid="4" grpId="0" animBg="1"/>
      <p:bldP spid="19" grpId="0" animBg="1"/>
      <p:bldP spid="20" grpId="0" animBg="1"/>
      <p:bldP spid="21" grpId="0" animBg="1"/>
      <p:bldP spid="170028" grpId="0" animBg="1"/>
      <p:bldP spid="170029" grpId="0" animBg="1"/>
      <p:bldP spid="170030" grpId="0" animBg="1"/>
      <p:bldP spid="1700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対角する 2 つの角を丸めた四角形 334"/>
          <p:cNvSpPr/>
          <p:nvPr/>
        </p:nvSpPr>
        <p:spPr>
          <a:xfrm>
            <a:off x="394842" y="1295408"/>
            <a:ext cx="4825231" cy="942635"/>
          </a:xfrm>
          <a:prstGeom prst="round2DiagRect">
            <a:avLst/>
          </a:prstGeom>
          <a:solidFill>
            <a:srgbClr val="FFFFCC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対角する 2 つの角を丸めた四角形 290"/>
          <p:cNvSpPr/>
          <p:nvPr/>
        </p:nvSpPr>
        <p:spPr>
          <a:xfrm>
            <a:off x="389486" y="3284553"/>
            <a:ext cx="8502993" cy="90155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対角する 2 つの角を丸めた四角形 289"/>
          <p:cNvSpPr/>
          <p:nvPr/>
        </p:nvSpPr>
        <p:spPr>
          <a:xfrm>
            <a:off x="378013" y="2280859"/>
            <a:ext cx="8514466" cy="93278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38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RCT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70722" y="3393707"/>
            <a:ext cx="216024" cy="356371"/>
            <a:chOff x="5796136" y="3742432"/>
            <a:chExt cx="1152128" cy="2095500"/>
          </a:xfrm>
        </p:grpSpPr>
        <p:sp>
          <p:nvSpPr>
            <p:cNvPr id="6" name="二等辺三角形 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04746" y="2411530"/>
            <a:ext cx="216024" cy="356371"/>
            <a:chOff x="5796136" y="1484818"/>
            <a:chExt cx="1152128" cy="2095500"/>
          </a:xfrm>
        </p:grpSpPr>
        <p:sp>
          <p:nvSpPr>
            <p:cNvPr id="9" name="二等辺三角形 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20770" y="2411530"/>
            <a:ext cx="216024" cy="356371"/>
            <a:chOff x="5796136" y="1484818"/>
            <a:chExt cx="1152128" cy="2095500"/>
          </a:xfrm>
        </p:grpSpPr>
        <p:sp>
          <p:nvSpPr>
            <p:cNvPr id="12" name="二等辺三角形 1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50723" y="2411530"/>
            <a:ext cx="216024" cy="356371"/>
            <a:chOff x="5796136" y="1484818"/>
            <a:chExt cx="1152128" cy="2095500"/>
          </a:xfrm>
        </p:grpSpPr>
        <p:sp>
          <p:nvSpPr>
            <p:cNvPr id="15" name="二等辺三角形 1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166747" y="2411175"/>
            <a:ext cx="216024" cy="356371"/>
            <a:chOff x="5796136" y="1484818"/>
            <a:chExt cx="1152128" cy="2095500"/>
          </a:xfrm>
        </p:grpSpPr>
        <p:sp>
          <p:nvSpPr>
            <p:cNvPr id="18" name="二等辺三角形 1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396700" y="2409755"/>
            <a:ext cx="216024" cy="356371"/>
            <a:chOff x="5796136" y="1484818"/>
            <a:chExt cx="1152128" cy="2095500"/>
          </a:xfrm>
        </p:grpSpPr>
        <p:sp>
          <p:nvSpPr>
            <p:cNvPr id="21" name="二等辺三角形 2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69010" y="2630032"/>
            <a:ext cx="216024" cy="356371"/>
            <a:chOff x="5796136" y="1484818"/>
            <a:chExt cx="1152128" cy="2095500"/>
          </a:xfrm>
        </p:grpSpPr>
        <p:sp>
          <p:nvSpPr>
            <p:cNvPr id="24" name="二等辺三角形 2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85034" y="2630032"/>
            <a:ext cx="216024" cy="356371"/>
            <a:chOff x="5796136" y="1484818"/>
            <a:chExt cx="1152128" cy="2095500"/>
          </a:xfrm>
        </p:grpSpPr>
        <p:sp>
          <p:nvSpPr>
            <p:cNvPr id="27" name="二等辺三角形 2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014987" y="2630032"/>
            <a:ext cx="216024" cy="356371"/>
            <a:chOff x="5796136" y="1484818"/>
            <a:chExt cx="1152128" cy="2095500"/>
          </a:xfrm>
        </p:grpSpPr>
        <p:sp>
          <p:nvSpPr>
            <p:cNvPr id="30" name="二等辺三角形 2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1231011" y="2629677"/>
            <a:ext cx="216024" cy="356371"/>
            <a:chOff x="5796136" y="1484818"/>
            <a:chExt cx="1152128" cy="2095500"/>
          </a:xfrm>
        </p:grpSpPr>
        <p:sp>
          <p:nvSpPr>
            <p:cNvPr id="33" name="二等辺三角形 3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460964" y="2628257"/>
            <a:ext cx="216024" cy="356371"/>
            <a:chOff x="5796136" y="1484818"/>
            <a:chExt cx="1152128" cy="2095500"/>
          </a:xfrm>
        </p:grpSpPr>
        <p:sp>
          <p:nvSpPr>
            <p:cNvPr id="36" name="二等辺三角形 3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58840" y="2850372"/>
            <a:ext cx="216024" cy="356371"/>
            <a:chOff x="5796136" y="1484818"/>
            <a:chExt cx="1152128" cy="2095500"/>
          </a:xfrm>
        </p:grpSpPr>
        <p:sp>
          <p:nvSpPr>
            <p:cNvPr id="39" name="二等辺三角形 3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74864" y="2850372"/>
            <a:ext cx="216024" cy="356371"/>
            <a:chOff x="5796136" y="1484818"/>
            <a:chExt cx="1152128" cy="2095500"/>
          </a:xfrm>
        </p:grpSpPr>
        <p:sp>
          <p:nvSpPr>
            <p:cNvPr id="42" name="二等辺三角形 4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04817" y="2850372"/>
            <a:ext cx="216024" cy="356371"/>
            <a:chOff x="5796136" y="1484818"/>
            <a:chExt cx="1152128" cy="2095500"/>
          </a:xfrm>
        </p:grpSpPr>
        <p:sp>
          <p:nvSpPr>
            <p:cNvPr id="45" name="二等辺三角形 4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120841" y="2850017"/>
            <a:ext cx="216024" cy="356371"/>
            <a:chOff x="5796136" y="1484818"/>
            <a:chExt cx="1152128" cy="2095500"/>
          </a:xfrm>
        </p:grpSpPr>
        <p:sp>
          <p:nvSpPr>
            <p:cNvPr id="48" name="二等辺三角形 4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350794" y="2848597"/>
            <a:ext cx="216024" cy="356371"/>
            <a:chOff x="5796136" y="1484818"/>
            <a:chExt cx="1152128" cy="2095500"/>
          </a:xfrm>
        </p:grpSpPr>
        <p:sp>
          <p:nvSpPr>
            <p:cNvPr id="51" name="二等辺三角形 5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86828" y="3393707"/>
            <a:ext cx="216024" cy="356371"/>
            <a:chOff x="5796136" y="3742432"/>
            <a:chExt cx="1152128" cy="2095500"/>
          </a:xfrm>
        </p:grpSpPr>
        <p:sp>
          <p:nvSpPr>
            <p:cNvPr id="54" name="二等辺三角形 5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916781" y="3393707"/>
            <a:ext cx="216024" cy="356371"/>
            <a:chOff x="5796136" y="3742432"/>
            <a:chExt cx="1152128" cy="2095500"/>
          </a:xfrm>
        </p:grpSpPr>
        <p:sp>
          <p:nvSpPr>
            <p:cNvPr id="57" name="二等辺三角形 5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146734" y="3393707"/>
            <a:ext cx="216024" cy="356371"/>
            <a:chOff x="5796136" y="3742432"/>
            <a:chExt cx="1152128" cy="2095500"/>
          </a:xfrm>
        </p:grpSpPr>
        <p:sp>
          <p:nvSpPr>
            <p:cNvPr id="60" name="二等辺三角形 5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363983" y="3393707"/>
            <a:ext cx="216024" cy="356371"/>
            <a:chOff x="5796136" y="3742432"/>
            <a:chExt cx="1152128" cy="2095500"/>
          </a:xfrm>
        </p:grpSpPr>
        <p:sp>
          <p:nvSpPr>
            <p:cNvPr id="63" name="二等辺三角形 6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90071" y="3601192"/>
            <a:ext cx="216024" cy="356371"/>
            <a:chOff x="5796136" y="3742432"/>
            <a:chExt cx="1152128" cy="2095500"/>
          </a:xfrm>
        </p:grpSpPr>
        <p:sp>
          <p:nvSpPr>
            <p:cNvPr id="66" name="二等辺三角形 6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806177" y="3601192"/>
            <a:ext cx="216024" cy="356371"/>
            <a:chOff x="5796136" y="3742432"/>
            <a:chExt cx="1152128" cy="2095500"/>
          </a:xfrm>
        </p:grpSpPr>
        <p:sp>
          <p:nvSpPr>
            <p:cNvPr id="69" name="二等辺三角形 68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036130" y="3601192"/>
            <a:ext cx="216024" cy="356371"/>
            <a:chOff x="5796136" y="3742432"/>
            <a:chExt cx="1152128" cy="2095500"/>
          </a:xfrm>
        </p:grpSpPr>
        <p:sp>
          <p:nvSpPr>
            <p:cNvPr id="72" name="二等辺三角形 71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266083" y="3601192"/>
            <a:ext cx="216024" cy="356371"/>
            <a:chOff x="5796136" y="3742432"/>
            <a:chExt cx="1152128" cy="2095500"/>
          </a:xfrm>
        </p:grpSpPr>
        <p:sp>
          <p:nvSpPr>
            <p:cNvPr id="75" name="二等辺三角形 74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1483332" y="3601192"/>
            <a:ext cx="216024" cy="356371"/>
            <a:chOff x="5796136" y="3742432"/>
            <a:chExt cx="1152128" cy="2095500"/>
          </a:xfrm>
        </p:grpSpPr>
        <p:sp>
          <p:nvSpPr>
            <p:cNvPr id="78" name="二等辺三角形 77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467048" y="3808677"/>
            <a:ext cx="216024" cy="356371"/>
            <a:chOff x="5796136" y="3742432"/>
            <a:chExt cx="1152128" cy="2095500"/>
          </a:xfrm>
        </p:grpSpPr>
        <p:sp>
          <p:nvSpPr>
            <p:cNvPr id="81" name="二等辺三角形 80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683154" y="3808677"/>
            <a:ext cx="216024" cy="356371"/>
            <a:chOff x="5796136" y="3742432"/>
            <a:chExt cx="1152128" cy="2095500"/>
          </a:xfrm>
        </p:grpSpPr>
        <p:sp>
          <p:nvSpPr>
            <p:cNvPr id="84" name="二等辺三角形 8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913107" y="3808677"/>
            <a:ext cx="216024" cy="356371"/>
            <a:chOff x="5796136" y="3742432"/>
            <a:chExt cx="1152128" cy="2095500"/>
          </a:xfrm>
        </p:grpSpPr>
        <p:sp>
          <p:nvSpPr>
            <p:cNvPr id="87" name="二等辺三角形 8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1143060" y="3808677"/>
            <a:ext cx="216024" cy="356371"/>
            <a:chOff x="5796136" y="3742432"/>
            <a:chExt cx="1152128" cy="2095500"/>
          </a:xfrm>
        </p:grpSpPr>
        <p:sp>
          <p:nvSpPr>
            <p:cNvPr id="90" name="二等辺三角形 8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1360309" y="3808677"/>
            <a:ext cx="216024" cy="356371"/>
            <a:chOff x="5796136" y="3742432"/>
            <a:chExt cx="1152128" cy="2095500"/>
          </a:xfrm>
        </p:grpSpPr>
        <p:sp>
          <p:nvSpPr>
            <p:cNvPr id="93" name="二等辺三角形 9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821200" y="3431107"/>
            <a:ext cx="216024" cy="356371"/>
            <a:chOff x="5796136" y="3742432"/>
            <a:chExt cx="1152128" cy="2095500"/>
          </a:xfrm>
        </p:grpSpPr>
        <p:sp>
          <p:nvSpPr>
            <p:cNvPr id="96" name="二等辺三角形 9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3833190" y="2393845"/>
            <a:ext cx="216024" cy="356371"/>
            <a:chOff x="5796136" y="1484818"/>
            <a:chExt cx="1152128" cy="2095500"/>
          </a:xfrm>
        </p:grpSpPr>
        <p:sp>
          <p:nvSpPr>
            <p:cNvPr id="99" name="二等辺三角形 9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4049214" y="2393845"/>
            <a:ext cx="216024" cy="356371"/>
            <a:chOff x="5796136" y="1484818"/>
            <a:chExt cx="1152128" cy="2095500"/>
          </a:xfrm>
        </p:grpSpPr>
        <p:sp>
          <p:nvSpPr>
            <p:cNvPr id="102" name="二等辺三角形 10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4279167" y="2393845"/>
            <a:ext cx="216024" cy="356371"/>
            <a:chOff x="5796136" y="1484818"/>
            <a:chExt cx="1152128" cy="2095500"/>
          </a:xfrm>
        </p:grpSpPr>
        <p:sp>
          <p:nvSpPr>
            <p:cNvPr id="105" name="二等辺三角形 10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4495191" y="2393490"/>
            <a:ext cx="216024" cy="356371"/>
            <a:chOff x="5796136" y="1484818"/>
            <a:chExt cx="1152128" cy="2095500"/>
          </a:xfrm>
        </p:grpSpPr>
        <p:sp>
          <p:nvSpPr>
            <p:cNvPr id="108" name="二等辺三角形 10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4725144" y="2392070"/>
            <a:ext cx="216024" cy="356371"/>
            <a:chOff x="5796136" y="1484818"/>
            <a:chExt cx="1152128" cy="2095500"/>
          </a:xfrm>
        </p:grpSpPr>
        <p:sp>
          <p:nvSpPr>
            <p:cNvPr id="111" name="二等辺三角形 11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3897454" y="2612347"/>
            <a:ext cx="216024" cy="356371"/>
            <a:chOff x="5796136" y="1484818"/>
            <a:chExt cx="1152128" cy="2095500"/>
          </a:xfrm>
        </p:grpSpPr>
        <p:sp>
          <p:nvSpPr>
            <p:cNvPr id="114" name="二等辺三角形 11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4113478" y="2612347"/>
            <a:ext cx="216024" cy="356371"/>
            <a:chOff x="5796136" y="1484818"/>
            <a:chExt cx="1152128" cy="2095500"/>
          </a:xfrm>
        </p:grpSpPr>
        <p:sp>
          <p:nvSpPr>
            <p:cNvPr id="117" name="二等辺三角形 11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4343431" y="2612347"/>
            <a:ext cx="216024" cy="356371"/>
            <a:chOff x="5796136" y="1484818"/>
            <a:chExt cx="1152128" cy="2095500"/>
          </a:xfrm>
        </p:grpSpPr>
        <p:sp>
          <p:nvSpPr>
            <p:cNvPr id="120" name="二等辺三角形 11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4559455" y="2611992"/>
            <a:ext cx="216024" cy="356371"/>
            <a:chOff x="5796136" y="1484818"/>
            <a:chExt cx="1152128" cy="2095500"/>
          </a:xfrm>
        </p:grpSpPr>
        <p:sp>
          <p:nvSpPr>
            <p:cNvPr id="123" name="二等辺三角形 12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4789408" y="2610572"/>
            <a:ext cx="216024" cy="356371"/>
            <a:chOff x="5796136" y="1484818"/>
            <a:chExt cx="1152128" cy="2095500"/>
          </a:xfrm>
        </p:grpSpPr>
        <p:sp>
          <p:nvSpPr>
            <p:cNvPr id="126" name="二等辺三角形 12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3787284" y="2832687"/>
            <a:ext cx="216024" cy="356371"/>
            <a:chOff x="5796136" y="1484818"/>
            <a:chExt cx="1152128" cy="2095500"/>
          </a:xfrm>
        </p:grpSpPr>
        <p:sp>
          <p:nvSpPr>
            <p:cNvPr id="129" name="二等辺三角形 12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4003308" y="2832687"/>
            <a:ext cx="216024" cy="356371"/>
            <a:chOff x="5796136" y="1484818"/>
            <a:chExt cx="1152128" cy="2095500"/>
          </a:xfrm>
        </p:grpSpPr>
        <p:sp>
          <p:nvSpPr>
            <p:cNvPr id="132" name="二等辺三角形 13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4233261" y="2832687"/>
            <a:ext cx="216024" cy="356371"/>
            <a:chOff x="5796136" y="1484818"/>
            <a:chExt cx="1152128" cy="2095500"/>
          </a:xfrm>
        </p:grpSpPr>
        <p:sp>
          <p:nvSpPr>
            <p:cNvPr id="135" name="二等辺三角形 13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4449285" y="2832332"/>
            <a:ext cx="216024" cy="356371"/>
            <a:chOff x="5796136" y="1484818"/>
            <a:chExt cx="1152128" cy="2095500"/>
          </a:xfrm>
        </p:grpSpPr>
        <p:sp>
          <p:nvSpPr>
            <p:cNvPr id="138" name="二等辺三角形 13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4679238" y="2830912"/>
            <a:ext cx="216024" cy="356371"/>
            <a:chOff x="5796136" y="1484818"/>
            <a:chExt cx="1152128" cy="2095500"/>
          </a:xfrm>
        </p:grpSpPr>
        <p:sp>
          <p:nvSpPr>
            <p:cNvPr id="141" name="二等辺三角形 14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3" name="グループ化 142"/>
          <p:cNvGrpSpPr/>
          <p:nvPr/>
        </p:nvGrpSpPr>
        <p:grpSpPr>
          <a:xfrm>
            <a:off x="4037306" y="3431107"/>
            <a:ext cx="216024" cy="356371"/>
            <a:chOff x="5796136" y="3742432"/>
            <a:chExt cx="1152128" cy="2095500"/>
          </a:xfrm>
        </p:grpSpPr>
        <p:sp>
          <p:nvSpPr>
            <p:cNvPr id="144" name="二等辺三角形 14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4267259" y="3431107"/>
            <a:ext cx="216024" cy="356371"/>
            <a:chOff x="5796136" y="3742432"/>
            <a:chExt cx="1152128" cy="2095500"/>
          </a:xfrm>
        </p:grpSpPr>
        <p:sp>
          <p:nvSpPr>
            <p:cNvPr id="147" name="二等辺三角形 14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4497212" y="3431107"/>
            <a:ext cx="216024" cy="356371"/>
            <a:chOff x="5796136" y="3742432"/>
            <a:chExt cx="1152128" cy="2095500"/>
          </a:xfrm>
        </p:grpSpPr>
        <p:sp>
          <p:nvSpPr>
            <p:cNvPr id="150" name="二等辺三角形 14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4714461" y="3431107"/>
            <a:ext cx="216024" cy="356371"/>
            <a:chOff x="5796136" y="3742432"/>
            <a:chExt cx="1152128" cy="2095500"/>
          </a:xfrm>
        </p:grpSpPr>
        <p:sp>
          <p:nvSpPr>
            <p:cNvPr id="153" name="二等辺三角形 15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3940549" y="3638592"/>
            <a:ext cx="216024" cy="356371"/>
            <a:chOff x="5796136" y="3742432"/>
            <a:chExt cx="1152128" cy="2095500"/>
          </a:xfrm>
        </p:grpSpPr>
        <p:sp>
          <p:nvSpPr>
            <p:cNvPr id="156" name="二等辺三角形 15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8" name="グループ化 157"/>
          <p:cNvGrpSpPr/>
          <p:nvPr/>
        </p:nvGrpSpPr>
        <p:grpSpPr>
          <a:xfrm>
            <a:off x="4156655" y="3638592"/>
            <a:ext cx="216024" cy="356371"/>
            <a:chOff x="5796136" y="3742432"/>
            <a:chExt cx="1152128" cy="2095500"/>
          </a:xfrm>
        </p:grpSpPr>
        <p:sp>
          <p:nvSpPr>
            <p:cNvPr id="159" name="二等辺三角形 158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1" name="グループ化 160"/>
          <p:cNvGrpSpPr/>
          <p:nvPr/>
        </p:nvGrpSpPr>
        <p:grpSpPr>
          <a:xfrm>
            <a:off x="4386608" y="3638592"/>
            <a:ext cx="216024" cy="356371"/>
            <a:chOff x="5796136" y="3742432"/>
            <a:chExt cx="1152128" cy="2095500"/>
          </a:xfrm>
        </p:grpSpPr>
        <p:sp>
          <p:nvSpPr>
            <p:cNvPr id="162" name="二等辺三角形 161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4" name="グループ化 163"/>
          <p:cNvGrpSpPr/>
          <p:nvPr/>
        </p:nvGrpSpPr>
        <p:grpSpPr>
          <a:xfrm>
            <a:off x="4616561" y="3638592"/>
            <a:ext cx="216024" cy="356371"/>
            <a:chOff x="5796136" y="3742432"/>
            <a:chExt cx="1152128" cy="2095500"/>
          </a:xfrm>
        </p:grpSpPr>
        <p:sp>
          <p:nvSpPr>
            <p:cNvPr id="165" name="二等辺三角形 164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7" name="グループ化 166"/>
          <p:cNvGrpSpPr/>
          <p:nvPr/>
        </p:nvGrpSpPr>
        <p:grpSpPr>
          <a:xfrm>
            <a:off x="4833810" y="3638592"/>
            <a:ext cx="216024" cy="356371"/>
            <a:chOff x="5796136" y="3742432"/>
            <a:chExt cx="1152128" cy="2095500"/>
          </a:xfrm>
        </p:grpSpPr>
        <p:sp>
          <p:nvSpPr>
            <p:cNvPr id="168" name="二等辺三角形 167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円/楕円 168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0" name="グループ化 169"/>
          <p:cNvGrpSpPr/>
          <p:nvPr/>
        </p:nvGrpSpPr>
        <p:grpSpPr>
          <a:xfrm>
            <a:off x="3817526" y="3846077"/>
            <a:ext cx="216024" cy="356371"/>
            <a:chOff x="5796136" y="3742432"/>
            <a:chExt cx="1152128" cy="2095500"/>
          </a:xfrm>
        </p:grpSpPr>
        <p:sp>
          <p:nvSpPr>
            <p:cNvPr id="171" name="二等辺三角形 170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円/楕円 171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3" name="グループ化 172"/>
          <p:cNvGrpSpPr/>
          <p:nvPr/>
        </p:nvGrpSpPr>
        <p:grpSpPr>
          <a:xfrm>
            <a:off x="4033632" y="3846077"/>
            <a:ext cx="216024" cy="356371"/>
            <a:chOff x="5796136" y="3742432"/>
            <a:chExt cx="1152128" cy="2095500"/>
          </a:xfrm>
        </p:grpSpPr>
        <p:sp>
          <p:nvSpPr>
            <p:cNvPr id="174" name="二等辺三角形 17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6" name="グループ化 175"/>
          <p:cNvGrpSpPr/>
          <p:nvPr/>
        </p:nvGrpSpPr>
        <p:grpSpPr>
          <a:xfrm>
            <a:off x="4263585" y="3846077"/>
            <a:ext cx="216024" cy="356371"/>
            <a:chOff x="5796136" y="3742432"/>
            <a:chExt cx="1152128" cy="2095500"/>
          </a:xfrm>
        </p:grpSpPr>
        <p:sp>
          <p:nvSpPr>
            <p:cNvPr id="177" name="二等辺三角形 17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9" name="グループ化 178"/>
          <p:cNvGrpSpPr/>
          <p:nvPr/>
        </p:nvGrpSpPr>
        <p:grpSpPr>
          <a:xfrm>
            <a:off x="4493538" y="3846077"/>
            <a:ext cx="216024" cy="356371"/>
            <a:chOff x="5796136" y="3742432"/>
            <a:chExt cx="1152128" cy="2095500"/>
          </a:xfrm>
        </p:grpSpPr>
        <p:sp>
          <p:nvSpPr>
            <p:cNvPr id="180" name="二等辺三角形 17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2" name="グループ化 181"/>
          <p:cNvGrpSpPr/>
          <p:nvPr/>
        </p:nvGrpSpPr>
        <p:grpSpPr>
          <a:xfrm>
            <a:off x="4710787" y="3846077"/>
            <a:ext cx="216024" cy="356371"/>
            <a:chOff x="5796136" y="3742432"/>
            <a:chExt cx="1152128" cy="2095500"/>
          </a:xfrm>
        </p:grpSpPr>
        <p:sp>
          <p:nvSpPr>
            <p:cNvPr id="183" name="二等辺三角形 18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5" name="グループ化 184"/>
          <p:cNvGrpSpPr/>
          <p:nvPr/>
        </p:nvGrpSpPr>
        <p:grpSpPr>
          <a:xfrm>
            <a:off x="7566308" y="3393707"/>
            <a:ext cx="216024" cy="356371"/>
            <a:chOff x="5796136" y="3742432"/>
            <a:chExt cx="1152128" cy="2095500"/>
          </a:xfrm>
        </p:grpSpPr>
        <p:sp>
          <p:nvSpPr>
            <p:cNvPr id="186" name="二等辺三角形 18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円/楕円 18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8" name="グループ化 187"/>
          <p:cNvGrpSpPr/>
          <p:nvPr/>
        </p:nvGrpSpPr>
        <p:grpSpPr>
          <a:xfrm>
            <a:off x="7595251" y="2402378"/>
            <a:ext cx="216024" cy="356371"/>
            <a:chOff x="5796136" y="1484818"/>
            <a:chExt cx="1152128" cy="2095500"/>
          </a:xfrm>
        </p:grpSpPr>
        <p:sp>
          <p:nvSpPr>
            <p:cNvPr id="189" name="二等辺三角形 18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円/楕円 18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1" name="グループ化 190"/>
          <p:cNvGrpSpPr/>
          <p:nvPr/>
        </p:nvGrpSpPr>
        <p:grpSpPr>
          <a:xfrm>
            <a:off x="7811275" y="2402378"/>
            <a:ext cx="216024" cy="356371"/>
            <a:chOff x="5796136" y="1484818"/>
            <a:chExt cx="1152128" cy="2095500"/>
          </a:xfrm>
        </p:grpSpPr>
        <p:sp>
          <p:nvSpPr>
            <p:cNvPr id="192" name="二等辺三角形 19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4" name="グループ化 193"/>
          <p:cNvGrpSpPr/>
          <p:nvPr/>
        </p:nvGrpSpPr>
        <p:grpSpPr>
          <a:xfrm>
            <a:off x="8041228" y="2402378"/>
            <a:ext cx="216024" cy="356371"/>
            <a:chOff x="5796136" y="1484818"/>
            <a:chExt cx="1152128" cy="2095500"/>
          </a:xfrm>
        </p:grpSpPr>
        <p:sp>
          <p:nvSpPr>
            <p:cNvPr id="195" name="二等辺三角形 19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7" name="グループ化 196"/>
          <p:cNvGrpSpPr/>
          <p:nvPr/>
        </p:nvGrpSpPr>
        <p:grpSpPr>
          <a:xfrm>
            <a:off x="8257252" y="2402023"/>
            <a:ext cx="216024" cy="356371"/>
            <a:chOff x="5796136" y="1484818"/>
            <a:chExt cx="1152128" cy="2095500"/>
          </a:xfrm>
        </p:grpSpPr>
        <p:sp>
          <p:nvSpPr>
            <p:cNvPr id="198" name="二等辺三角形 19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円/楕円 19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0" name="グループ化 199"/>
          <p:cNvGrpSpPr/>
          <p:nvPr/>
        </p:nvGrpSpPr>
        <p:grpSpPr>
          <a:xfrm>
            <a:off x="8487205" y="2400603"/>
            <a:ext cx="216024" cy="356371"/>
            <a:chOff x="5796136" y="1484818"/>
            <a:chExt cx="1152128" cy="2095500"/>
          </a:xfrm>
        </p:grpSpPr>
        <p:sp>
          <p:nvSpPr>
            <p:cNvPr id="201" name="二等辺三角形 20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3" name="グループ化 202"/>
          <p:cNvGrpSpPr/>
          <p:nvPr/>
        </p:nvGrpSpPr>
        <p:grpSpPr>
          <a:xfrm>
            <a:off x="7659515" y="2620880"/>
            <a:ext cx="216024" cy="356371"/>
            <a:chOff x="5796136" y="1484818"/>
            <a:chExt cx="1152128" cy="2095500"/>
          </a:xfrm>
        </p:grpSpPr>
        <p:sp>
          <p:nvSpPr>
            <p:cNvPr id="204" name="二等辺三角形 203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円/楕円 204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6" name="グループ化 205"/>
          <p:cNvGrpSpPr/>
          <p:nvPr/>
        </p:nvGrpSpPr>
        <p:grpSpPr>
          <a:xfrm>
            <a:off x="7875539" y="2620880"/>
            <a:ext cx="216024" cy="356371"/>
            <a:chOff x="5796136" y="1484818"/>
            <a:chExt cx="1152128" cy="2095500"/>
          </a:xfrm>
        </p:grpSpPr>
        <p:sp>
          <p:nvSpPr>
            <p:cNvPr id="207" name="二等辺三角形 206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円/楕円 207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8105492" y="2620880"/>
            <a:ext cx="216024" cy="356371"/>
            <a:chOff x="5796136" y="1484818"/>
            <a:chExt cx="1152128" cy="2095500"/>
          </a:xfrm>
        </p:grpSpPr>
        <p:sp>
          <p:nvSpPr>
            <p:cNvPr id="210" name="二等辺三角形 209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円/楕円 210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2" name="グループ化 211"/>
          <p:cNvGrpSpPr/>
          <p:nvPr/>
        </p:nvGrpSpPr>
        <p:grpSpPr>
          <a:xfrm>
            <a:off x="8321516" y="2620525"/>
            <a:ext cx="216024" cy="356371"/>
            <a:chOff x="5796136" y="1484818"/>
            <a:chExt cx="1152128" cy="2095500"/>
          </a:xfrm>
        </p:grpSpPr>
        <p:sp>
          <p:nvSpPr>
            <p:cNvPr id="213" name="二等辺三角形 212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円/楕円 213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5" name="グループ化 214"/>
          <p:cNvGrpSpPr/>
          <p:nvPr/>
        </p:nvGrpSpPr>
        <p:grpSpPr>
          <a:xfrm>
            <a:off x="8551469" y="2619105"/>
            <a:ext cx="216024" cy="356371"/>
            <a:chOff x="5796136" y="1484818"/>
            <a:chExt cx="1152128" cy="2095500"/>
          </a:xfrm>
        </p:grpSpPr>
        <p:sp>
          <p:nvSpPr>
            <p:cNvPr id="216" name="二等辺三角形 215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円/楕円 216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8" name="グループ化 217"/>
          <p:cNvGrpSpPr/>
          <p:nvPr/>
        </p:nvGrpSpPr>
        <p:grpSpPr>
          <a:xfrm>
            <a:off x="7549345" y="2841220"/>
            <a:ext cx="216024" cy="356371"/>
            <a:chOff x="5796136" y="1484818"/>
            <a:chExt cx="1152128" cy="2095500"/>
          </a:xfrm>
        </p:grpSpPr>
        <p:sp>
          <p:nvSpPr>
            <p:cNvPr id="219" name="二等辺三角形 218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円/楕円 219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1" name="グループ化 220"/>
          <p:cNvGrpSpPr/>
          <p:nvPr/>
        </p:nvGrpSpPr>
        <p:grpSpPr>
          <a:xfrm>
            <a:off x="7765369" y="2841220"/>
            <a:ext cx="216024" cy="356371"/>
            <a:chOff x="5796136" y="1484818"/>
            <a:chExt cx="1152128" cy="2095500"/>
          </a:xfrm>
        </p:grpSpPr>
        <p:sp>
          <p:nvSpPr>
            <p:cNvPr id="222" name="二等辺三角形 221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円/楕円 222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4" name="グループ化 223"/>
          <p:cNvGrpSpPr/>
          <p:nvPr/>
        </p:nvGrpSpPr>
        <p:grpSpPr>
          <a:xfrm>
            <a:off x="7995322" y="2841220"/>
            <a:ext cx="216024" cy="356371"/>
            <a:chOff x="5796136" y="1484818"/>
            <a:chExt cx="1152128" cy="2095500"/>
          </a:xfrm>
        </p:grpSpPr>
        <p:sp>
          <p:nvSpPr>
            <p:cNvPr id="225" name="二等辺三角形 224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円/楕円 225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7" name="グループ化 226"/>
          <p:cNvGrpSpPr/>
          <p:nvPr/>
        </p:nvGrpSpPr>
        <p:grpSpPr>
          <a:xfrm>
            <a:off x="8211346" y="2840865"/>
            <a:ext cx="216024" cy="356371"/>
            <a:chOff x="5796136" y="1484818"/>
            <a:chExt cx="1152128" cy="2095500"/>
          </a:xfrm>
        </p:grpSpPr>
        <p:sp>
          <p:nvSpPr>
            <p:cNvPr id="228" name="二等辺三角形 227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円/楕円 228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0" name="グループ化 229"/>
          <p:cNvGrpSpPr/>
          <p:nvPr/>
        </p:nvGrpSpPr>
        <p:grpSpPr>
          <a:xfrm>
            <a:off x="8441299" y="2839445"/>
            <a:ext cx="216024" cy="356371"/>
            <a:chOff x="5796136" y="1484818"/>
            <a:chExt cx="1152128" cy="2095500"/>
          </a:xfrm>
        </p:grpSpPr>
        <p:sp>
          <p:nvSpPr>
            <p:cNvPr id="231" name="二等辺三角形 230"/>
            <p:cNvSpPr/>
            <p:nvPr/>
          </p:nvSpPr>
          <p:spPr>
            <a:xfrm>
              <a:off x="5796136" y="1988874"/>
              <a:ext cx="1152128" cy="159144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円/楕円 231"/>
            <p:cNvSpPr/>
            <p:nvPr/>
          </p:nvSpPr>
          <p:spPr>
            <a:xfrm>
              <a:off x="5796136" y="14848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3" name="グループ化 232"/>
          <p:cNvGrpSpPr/>
          <p:nvPr/>
        </p:nvGrpSpPr>
        <p:grpSpPr>
          <a:xfrm>
            <a:off x="7782414" y="3393707"/>
            <a:ext cx="216024" cy="356371"/>
            <a:chOff x="5796136" y="3742432"/>
            <a:chExt cx="1152128" cy="2095500"/>
          </a:xfrm>
        </p:grpSpPr>
        <p:sp>
          <p:nvSpPr>
            <p:cNvPr id="234" name="二等辺三角形 23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円/楕円 23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6" name="グループ化 235"/>
          <p:cNvGrpSpPr/>
          <p:nvPr/>
        </p:nvGrpSpPr>
        <p:grpSpPr>
          <a:xfrm>
            <a:off x="8012367" y="3393707"/>
            <a:ext cx="216024" cy="356371"/>
            <a:chOff x="5796136" y="3742432"/>
            <a:chExt cx="1152128" cy="2095500"/>
          </a:xfrm>
        </p:grpSpPr>
        <p:sp>
          <p:nvSpPr>
            <p:cNvPr id="237" name="二等辺三角形 23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円/楕円 23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8242320" y="3393707"/>
            <a:ext cx="216024" cy="356371"/>
            <a:chOff x="5796136" y="3742432"/>
            <a:chExt cx="1152128" cy="2095500"/>
          </a:xfrm>
        </p:grpSpPr>
        <p:sp>
          <p:nvSpPr>
            <p:cNvPr id="240" name="二等辺三角形 23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円/楕円 24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2" name="グループ化 241"/>
          <p:cNvGrpSpPr/>
          <p:nvPr/>
        </p:nvGrpSpPr>
        <p:grpSpPr>
          <a:xfrm>
            <a:off x="8459569" y="3393707"/>
            <a:ext cx="216024" cy="356371"/>
            <a:chOff x="5796136" y="3742432"/>
            <a:chExt cx="1152128" cy="2095500"/>
          </a:xfrm>
        </p:grpSpPr>
        <p:sp>
          <p:nvSpPr>
            <p:cNvPr id="243" name="二等辺三角形 24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円/楕円 24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5" name="グループ化 244"/>
          <p:cNvGrpSpPr/>
          <p:nvPr/>
        </p:nvGrpSpPr>
        <p:grpSpPr>
          <a:xfrm>
            <a:off x="7685657" y="3601192"/>
            <a:ext cx="216024" cy="356371"/>
            <a:chOff x="5796136" y="3742432"/>
            <a:chExt cx="1152128" cy="2095500"/>
          </a:xfrm>
        </p:grpSpPr>
        <p:sp>
          <p:nvSpPr>
            <p:cNvPr id="246" name="二等辺三角形 245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円/楕円 246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/>
          <p:cNvGrpSpPr/>
          <p:nvPr/>
        </p:nvGrpSpPr>
        <p:grpSpPr>
          <a:xfrm>
            <a:off x="7901763" y="3601192"/>
            <a:ext cx="216024" cy="356371"/>
            <a:chOff x="5796136" y="3742432"/>
            <a:chExt cx="1152128" cy="2095500"/>
          </a:xfrm>
        </p:grpSpPr>
        <p:sp>
          <p:nvSpPr>
            <p:cNvPr id="249" name="二等辺三角形 248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1" name="グループ化 250"/>
          <p:cNvGrpSpPr/>
          <p:nvPr/>
        </p:nvGrpSpPr>
        <p:grpSpPr>
          <a:xfrm>
            <a:off x="8131716" y="3601192"/>
            <a:ext cx="216024" cy="356371"/>
            <a:chOff x="5796136" y="3742432"/>
            <a:chExt cx="1152128" cy="2095500"/>
          </a:xfrm>
        </p:grpSpPr>
        <p:sp>
          <p:nvSpPr>
            <p:cNvPr id="252" name="二等辺三角形 251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円/楕円 252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4" name="グループ化 253"/>
          <p:cNvGrpSpPr/>
          <p:nvPr/>
        </p:nvGrpSpPr>
        <p:grpSpPr>
          <a:xfrm>
            <a:off x="8361669" y="3601192"/>
            <a:ext cx="216024" cy="356371"/>
            <a:chOff x="5796136" y="3742432"/>
            <a:chExt cx="1152128" cy="2095500"/>
          </a:xfrm>
        </p:grpSpPr>
        <p:sp>
          <p:nvSpPr>
            <p:cNvPr id="255" name="二等辺三角形 254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円/楕円 255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7" name="グループ化 256"/>
          <p:cNvGrpSpPr/>
          <p:nvPr/>
        </p:nvGrpSpPr>
        <p:grpSpPr>
          <a:xfrm>
            <a:off x="8578918" y="3601192"/>
            <a:ext cx="216024" cy="356371"/>
            <a:chOff x="5796136" y="3742432"/>
            <a:chExt cx="1152128" cy="2095500"/>
          </a:xfrm>
        </p:grpSpPr>
        <p:sp>
          <p:nvSpPr>
            <p:cNvPr id="258" name="二等辺三角形 257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円/楕円 258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/>
          <p:cNvGrpSpPr/>
          <p:nvPr/>
        </p:nvGrpSpPr>
        <p:grpSpPr>
          <a:xfrm>
            <a:off x="7562634" y="3808677"/>
            <a:ext cx="216024" cy="356371"/>
            <a:chOff x="5796136" y="3742432"/>
            <a:chExt cx="1152128" cy="2095500"/>
          </a:xfrm>
        </p:grpSpPr>
        <p:sp>
          <p:nvSpPr>
            <p:cNvPr id="261" name="二等辺三角形 260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円/楕円 261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/>
          <p:cNvGrpSpPr/>
          <p:nvPr/>
        </p:nvGrpSpPr>
        <p:grpSpPr>
          <a:xfrm>
            <a:off x="7778740" y="3808677"/>
            <a:ext cx="216024" cy="356371"/>
            <a:chOff x="5796136" y="3742432"/>
            <a:chExt cx="1152128" cy="2095500"/>
          </a:xfrm>
        </p:grpSpPr>
        <p:sp>
          <p:nvSpPr>
            <p:cNvPr id="264" name="二等辺三角形 263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6" name="グループ化 265"/>
          <p:cNvGrpSpPr/>
          <p:nvPr/>
        </p:nvGrpSpPr>
        <p:grpSpPr>
          <a:xfrm>
            <a:off x="8008693" y="3808677"/>
            <a:ext cx="216024" cy="356371"/>
            <a:chOff x="5796136" y="3742432"/>
            <a:chExt cx="1152128" cy="2095500"/>
          </a:xfrm>
        </p:grpSpPr>
        <p:sp>
          <p:nvSpPr>
            <p:cNvPr id="267" name="二等辺三角形 266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9" name="グループ化 268"/>
          <p:cNvGrpSpPr/>
          <p:nvPr/>
        </p:nvGrpSpPr>
        <p:grpSpPr>
          <a:xfrm>
            <a:off x="8238646" y="3808677"/>
            <a:ext cx="216024" cy="356371"/>
            <a:chOff x="5796136" y="3742432"/>
            <a:chExt cx="1152128" cy="2095500"/>
          </a:xfrm>
        </p:grpSpPr>
        <p:sp>
          <p:nvSpPr>
            <p:cNvPr id="270" name="二等辺三角形 269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2" name="グループ化 271"/>
          <p:cNvGrpSpPr/>
          <p:nvPr/>
        </p:nvGrpSpPr>
        <p:grpSpPr>
          <a:xfrm>
            <a:off x="8455895" y="3808677"/>
            <a:ext cx="216024" cy="356371"/>
            <a:chOff x="5796136" y="3742432"/>
            <a:chExt cx="1152128" cy="2095500"/>
          </a:xfrm>
        </p:grpSpPr>
        <p:sp>
          <p:nvSpPr>
            <p:cNvPr id="273" name="二等辺三角形 272"/>
            <p:cNvSpPr/>
            <p:nvPr/>
          </p:nvSpPr>
          <p:spPr>
            <a:xfrm>
              <a:off x="5796136" y="4246488"/>
              <a:ext cx="1152128" cy="159144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円/楕円 273"/>
            <p:cNvSpPr/>
            <p:nvPr/>
          </p:nvSpPr>
          <p:spPr>
            <a:xfrm>
              <a:off x="5796136" y="3742432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5" name="スマイル 274"/>
          <p:cNvSpPr/>
          <p:nvPr/>
        </p:nvSpPr>
        <p:spPr>
          <a:xfrm>
            <a:off x="3781350" y="3340940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スマイル 275"/>
          <p:cNvSpPr/>
          <p:nvPr/>
        </p:nvSpPr>
        <p:spPr>
          <a:xfrm>
            <a:off x="4695362" y="3803507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スマイル 276"/>
          <p:cNvSpPr/>
          <p:nvPr/>
        </p:nvSpPr>
        <p:spPr>
          <a:xfrm>
            <a:off x="4122601" y="3609587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スマイル 277"/>
          <p:cNvSpPr/>
          <p:nvPr/>
        </p:nvSpPr>
        <p:spPr>
          <a:xfrm>
            <a:off x="4682919" y="2335624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スマイル 278"/>
          <p:cNvSpPr/>
          <p:nvPr/>
        </p:nvSpPr>
        <p:spPr>
          <a:xfrm>
            <a:off x="3779297" y="3811240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スマイル 279"/>
          <p:cNvSpPr/>
          <p:nvPr/>
        </p:nvSpPr>
        <p:spPr>
          <a:xfrm>
            <a:off x="3977732" y="2786242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スマイル 280"/>
          <p:cNvSpPr/>
          <p:nvPr/>
        </p:nvSpPr>
        <p:spPr>
          <a:xfrm>
            <a:off x="7766377" y="2313736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スマイル 281"/>
          <p:cNvSpPr/>
          <p:nvPr/>
        </p:nvSpPr>
        <p:spPr>
          <a:xfrm>
            <a:off x="7975863" y="3772075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スマイル 282"/>
          <p:cNvSpPr/>
          <p:nvPr/>
        </p:nvSpPr>
        <p:spPr>
          <a:xfrm>
            <a:off x="8224404" y="3348310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スマイル 283"/>
          <p:cNvSpPr/>
          <p:nvPr/>
        </p:nvSpPr>
        <p:spPr>
          <a:xfrm>
            <a:off x="7520832" y="3344426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スマイル 284"/>
          <p:cNvSpPr/>
          <p:nvPr/>
        </p:nvSpPr>
        <p:spPr>
          <a:xfrm>
            <a:off x="4670080" y="2774438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スマイル 285"/>
          <p:cNvSpPr/>
          <p:nvPr/>
        </p:nvSpPr>
        <p:spPr>
          <a:xfrm>
            <a:off x="4471148" y="3349221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スマイル 287"/>
          <p:cNvSpPr/>
          <p:nvPr/>
        </p:nvSpPr>
        <p:spPr>
          <a:xfrm>
            <a:off x="8434118" y="3739094"/>
            <a:ext cx="288375" cy="292646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540578" y="1377720"/>
            <a:ext cx="220892" cy="360522"/>
            <a:chOff x="477799" y="3793618"/>
            <a:chExt cx="1152128" cy="2095500"/>
          </a:xfrm>
        </p:grpSpPr>
        <p:sp>
          <p:nvSpPr>
            <p:cNvPr id="289" name="二等辺三角形 288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円/楕円 291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3" name="グループ化 292"/>
          <p:cNvGrpSpPr/>
          <p:nvPr/>
        </p:nvGrpSpPr>
        <p:grpSpPr>
          <a:xfrm>
            <a:off x="771613" y="1377720"/>
            <a:ext cx="220892" cy="360522"/>
            <a:chOff x="477799" y="3793618"/>
            <a:chExt cx="1152128" cy="2095500"/>
          </a:xfrm>
        </p:grpSpPr>
        <p:sp>
          <p:nvSpPr>
            <p:cNvPr id="294" name="二等辺三角形 293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円/楕円 294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6" name="グループ化 295"/>
          <p:cNvGrpSpPr/>
          <p:nvPr/>
        </p:nvGrpSpPr>
        <p:grpSpPr>
          <a:xfrm>
            <a:off x="1002648" y="1377720"/>
            <a:ext cx="220892" cy="360522"/>
            <a:chOff x="477799" y="3793618"/>
            <a:chExt cx="1152128" cy="2095500"/>
          </a:xfrm>
        </p:grpSpPr>
        <p:sp>
          <p:nvSpPr>
            <p:cNvPr id="297" name="二等辺三角形 296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円/楕円 297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9" name="グループ化 298"/>
          <p:cNvGrpSpPr/>
          <p:nvPr/>
        </p:nvGrpSpPr>
        <p:grpSpPr>
          <a:xfrm>
            <a:off x="1224931" y="1380957"/>
            <a:ext cx="220892" cy="360522"/>
            <a:chOff x="477799" y="3793618"/>
            <a:chExt cx="1152128" cy="2095500"/>
          </a:xfrm>
        </p:grpSpPr>
        <p:sp>
          <p:nvSpPr>
            <p:cNvPr id="300" name="二等辺三角形 299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円/楕円 300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2" name="グループ化 301"/>
          <p:cNvGrpSpPr/>
          <p:nvPr/>
        </p:nvGrpSpPr>
        <p:grpSpPr>
          <a:xfrm>
            <a:off x="1455966" y="1376271"/>
            <a:ext cx="220892" cy="360522"/>
            <a:chOff x="477799" y="3793618"/>
            <a:chExt cx="1152128" cy="2095500"/>
          </a:xfrm>
        </p:grpSpPr>
        <p:sp>
          <p:nvSpPr>
            <p:cNvPr id="303" name="二等辺三角形 302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円/楕円 303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5" name="グループ化 304"/>
          <p:cNvGrpSpPr/>
          <p:nvPr/>
        </p:nvGrpSpPr>
        <p:grpSpPr>
          <a:xfrm>
            <a:off x="637893" y="1629273"/>
            <a:ext cx="220892" cy="360522"/>
            <a:chOff x="477799" y="3793618"/>
            <a:chExt cx="1152128" cy="2095500"/>
          </a:xfrm>
        </p:grpSpPr>
        <p:sp>
          <p:nvSpPr>
            <p:cNvPr id="306" name="二等辺三角形 305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円/楕円 306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8" name="グループ化 307"/>
          <p:cNvGrpSpPr/>
          <p:nvPr/>
        </p:nvGrpSpPr>
        <p:grpSpPr>
          <a:xfrm>
            <a:off x="868928" y="1629273"/>
            <a:ext cx="220892" cy="360522"/>
            <a:chOff x="477799" y="3793618"/>
            <a:chExt cx="1152128" cy="2095500"/>
          </a:xfrm>
        </p:grpSpPr>
        <p:sp>
          <p:nvSpPr>
            <p:cNvPr id="309" name="二等辺三角形 308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円/楕円 309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1" name="グループ化 310"/>
          <p:cNvGrpSpPr/>
          <p:nvPr/>
        </p:nvGrpSpPr>
        <p:grpSpPr>
          <a:xfrm>
            <a:off x="1099963" y="1629273"/>
            <a:ext cx="220892" cy="360522"/>
            <a:chOff x="477799" y="3793618"/>
            <a:chExt cx="1152128" cy="2095500"/>
          </a:xfrm>
        </p:grpSpPr>
        <p:sp>
          <p:nvSpPr>
            <p:cNvPr id="312" name="二等辺三角形 311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円/楕円 312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4" name="グループ化 313"/>
          <p:cNvGrpSpPr/>
          <p:nvPr/>
        </p:nvGrpSpPr>
        <p:grpSpPr>
          <a:xfrm>
            <a:off x="1322246" y="1632510"/>
            <a:ext cx="220892" cy="360522"/>
            <a:chOff x="477799" y="3793618"/>
            <a:chExt cx="1152128" cy="2095500"/>
          </a:xfrm>
        </p:grpSpPr>
        <p:sp>
          <p:nvSpPr>
            <p:cNvPr id="315" name="二等辺三角形 314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7" name="グループ化 316"/>
          <p:cNvGrpSpPr/>
          <p:nvPr/>
        </p:nvGrpSpPr>
        <p:grpSpPr>
          <a:xfrm>
            <a:off x="1553281" y="1627824"/>
            <a:ext cx="220892" cy="360522"/>
            <a:chOff x="477799" y="3793618"/>
            <a:chExt cx="1152128" cy="2095500"/>
          </a:xfrm>
        </p:grpSpPr>
        <p:sp>
          <p:nvSpPr>
            <p:cNvPr id="318" name="二等辺三角形 317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円/楕円 318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0" name="グループ化 319"/>
          <p:cNvGrpSpPr/>
          <p:nvPr/>
        </p:nvGrpSpPr>
        <p:grpSpPr>
          <a:xfrm>
            <a:off x="516706" y="1871642"/>
            <a:ext cx="220892" cy="360522"/>
            <a:chOff x="477799" y="3793618"/>
            <a:chExt cx="1152128" cy="2095500"/>
          </a:xfrm>
        </p:grpSpPr>
        <p:sp>
          <p:nvSpPr>
            <p:cNvPr id="321" name="二等辺三角形 320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3" name="グループ化 322"/>
          <p:cNvGrpSpPr/>
          <p:nvPr/>
        </p:nvGrpSpPr>
        <p:grpSpPr>
          <a:xfrm>
            <a:off x="747741" y="1871642"/>
            <a:ext cx="220892" cy="360522"/>
            <a:chOff x="477799" y="3793618"/>
            <a:chExt cx="1152128" cy="2095500"/>
          </a:xfrm>
        </p:grpSpPr>
        <p:sp>
          <p:nvSpPr>
            <p:cNvPr id="324" name="二等辺三角形 323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円/楕円 324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6" name="グループ化 325"/>
          <p:cNvGrpSpPr/>
          <p:nvPr/>
        </p:nvGrpSpPr>
        <p:grpSpPr>
          <a:xfrm>
            <a:off x="978776" y="1871642"/>
            <a:ext cx="220892" cy="360522"/>
            <a:chOff x="477799" y="3793618"/>
            <a:chExt cx="1152128" cy="2095500"/>
          </a:xfrm>
        </p:grpSpPr>
        <p:sp>
          <p:nvSpPr>
            <p:cNvPr id="327" name="二等辺三角形 326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円/楕円 327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9" name="グループ化 328"/>
          <p:cNvGrpSpPr/>
          <p:nvPr/>
        </p:nvGrpSpPr>
        <p:grpSpPr>
          <a:xfrm>
            <a:off x="1201059" y="1874879"/>
            <a:ext cx="220892" cy="360522"/>
            <a:chOff x="477799" y="3793618"/>
            <a:chExt cx="1152128" cy="2095500"/>
          </a:xfrm>
        </p:grpSpPr>
        <p:sp>
          <p:nvSpPr>
            <p:cNvPr id="330" name="二等辺三角形 329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円/楕円 330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2" name="グループ化 331"/>
          <p:cNvGrpSpPr/>
          <p:nvPr/>
        </p:nvGrpSpPr>
        <p:grpSpPr>
          <a:xfrm>
            <a:off x="1432094" y="1870193"/>
            <a:ext cx="220892" cy="360522"/>
            <a:chOff x="477799" y="3793618"/>
            <a:chExt cx="1152128" cy="2095500"/>
          </a:xfrm>
        </p:grpSpPr>
        <p:sp>
          <p:nvSpPr>
            <p:cNvPr id="333" name="二等辺三角形 332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6" name="グループ化 335"/>
          <p:cNvGrpSpPr/>
          <p:nvPr/>
        </p:nvGrpSpPr>
        <p:grpSpPr>
          <a:xfrm>
            <a:off x="3884033" y="1362452"/>
            <a:ext cx="220892" cy="360522"/>
            <a:chOff x="477799" y="3793618"/>
            <a:chExt cx="1152128" cy="2095500"/>
          </a:xfrm>
        </p:grpSpPr>
        <p:sp>
          <p:nvSpPr>
            <p:cNvPr id="337" name="二等辺三角形 336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円/楕円 337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9" name="グループ化 338"/>
          <p:cNvGrpSpPr/>
          <p:nvPr/>
        </p:nvGrpSpPr>
        <p:grpSpPr>
          <a:xfrm>
            <a:off x="4115068" y="1362452"/>
            <a:ext cx="220892" cy="360522"/>
            <a:chOff x="477799" y="3793618"/>
            <a:chExt cx="1152128" cy="2095500"/>
          </a:xfrm>
        </p:grpSpPr>
        <p:sp>
          <p:nvSpPr>
            <p:cNvPr id="340" name="二等辺三角形 339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2" name="グループ化 341"/>
          <p:cNvGrpSpPr/>
          <p:nvPr/>
        </p:nvGrpSpPr>
        <p:grpSpPr>
          <a:xfrm>
            <a:off x="4346103" y="1362452"/>
            <a:ext cx="220892" cy="360522"/>
            <a:chOff x="477799" y="3793618"/>
            <a:chExt cx="1152128" cy="2095500"/>
          </a:xfrm>
        </p:grpSpPr>
        <p:sp>
          <p:nvSpPr>
            <p:cNvPr id="343" name="二等辺三角形 342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円/楕円 343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5" name="グループ化 344"/>
          <p:cNvGrpSpPr/>
          <p:nvPr/>
        </p:nvGrpSpPr>
        <p:grpSpPr>
          <a:xfrm>
            <a:off x="4568386" y="1365689"/>
            <a:ext cx="220892" cy="360522"/>
            <a:chOff x="477799" y="3793618"/>
            <a:chExt cx="1152128" cy="2095500"/>
          </a:xfrm>
        </p:grpSpPr>
        <p:sp>
          <p:nvSpPr>
            <p:cNvPr id="346" name="二等辺三角形 345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円/楕円 346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8" name="グループ化 347"/>
          <p:cNvGrpSpPr/>
          <p:nvPr/>
        </p:nvGrpSpPr>
        <p:grpSpPr>
          <a:xfrm>
            <a:off x="4799421" y="1361003"/>
            <a:ext cx="220892" cy="360522"/>
            <a:chOff x="477799" y="3793618"/>
            <a:chExt cx="1152128" cy="2095500"/>
          </a:xfrm>
        </p:grpSpPr>
        <p:sp>
          <p:nvSpPr>
            <p:cNvPr id="349" name="二等辺三角形 348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円/楕円 349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1" name="グループ化 350"/>
          <p:cNvGrpSpPr/>
          <p:nvPr/>
        </p:nvGrpSpPr>
        <p:grpSpPr>
          <a:xfrm>
            <a:off x="3981348" y="1614005"/>
            <a:ext cx="220892" cy="360522"/>
            <a:chOff x="477799" y="3793618"/>
            <a:chExt cx="1152128" cy="2095500"/>
          </a:xfrm>
        </p:grpSpPr>
        <p:sp>
          <p:nvSpPr>
            <p:cNvPr id="352" name="二等辺三角形 351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円/楕円 352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4" name="グループ化 353"/>
          <p:cNvGrpSpPr/>
          <p:nvPr/>
        </p:nvGrpSpPr>
        <p:grpSpPr>
          <a:xfrm>
            <a:off x="4212383" y="1614005"/>
            <a:ext cx="220892" cy="360522"/>
            <a:chOff x="477799" y="3793618"/>
            <a:chExt cx="1152128" cy="2095500"/>
          </a:xfrm>
        </p:grpSpPr>
        <p:sp>
          <p:nvSpPr>
            <p:cNvPr id="355" name="二等辺三角形 354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円/楕円 355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7" name="グループ化 356"/>
          <p:cNvGrpSpPr/>
          <p:nvPr/>
        </p:nvGrpSpPr>
        <p:grpSpPr>
          <a:xfrm>
            <a:off x="4443418" y="1614005"/>
            <a:ext cx="220892" cy="360522"/>
            <a:chOff x="477799" y="3793618"/>
            <a:chExt cx="1152128" cy="2095500"/>
          </a:xfrm>
        </p:grpSpPr>
        <p:sp>
          <p:nvSpPr>
            <p:cNvPr id="358" name="二等辺三角形 357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円/楕円 358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0" name="グループ化 359"/>
          <p:cNvGrpSpPr/>
          <p:nvPr/>
        </p:nvGrpSpPr>
        <p:grpSpPr>
          <a:xfrm>
            <a:off x="4665701" y="1617242"/>
            <a:ext cx="220892" cy="360522"/>
            <a:chOff x="477799" y="3793618"/>
            <a:chExt cx="1152128" cy="2095500"/>
          </a:xfrm>
        </p:grpSpPr>
        <p:sp>
          <p:nvSpPr>
            <p:cNvPr id="361" name="二等辺三角形 360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3" name="グループ化 362"/>
          <p:cNvGrpSpPr/>
          <p:nvPr/>
        </p:nvGrpSpPr>
        <p:grpSpPr>
          <a:xfrm>
            <a:off x="4896736" y="1612556"/>
            <a:ext cx="220892" cy="360522"/>
            <a:chOff x="477799" y="3793618"/>
            <a:chExt cx="1152128" cy="2095500"/>
          </a:xfrm>
        </p:grpSpPr>
        <p:sp>
          <p:nvSpPr>
            <p:cNvPr id="364" name="二等辺三角形 363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円/楕円 364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6" name="グループ化 365"/>
          <p:cNvGrpSpPr/>
          <p:nvPr/>
        </p:nvGrpSpPr>
        <p:grpSpPr>
          <a:xfrm>
            <a:off x="3860161" y="1856374"/>
            <a:ext cx="220892" cy="360522"/>
            <a:chOff x="477799" y="3793618"/>
            <a:chExt cx="1152128" cy="2095500"/>
          </a:xfrm>
        </p:grpSpPr>
        <p:sp>
          <p:nvSpPr>
            <p:cNvPr id="367" name="二等辺三角形 366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円/楕円 367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9" name="グループ化 368"/>
          <p:cNvGrpSpPr/>
          <p:nvPr/>
        </p:nvGrpSpPr>
        <p:grpSpPr>
          <a:xfrm>
            <a:off x="4091196" y="1856374"/>
            <a:ext cx="220892" cy="360522"/>
            <a:chOff x="477799" y="3793618"/>
            <a:chExt cx="1152128" cy="2095500"/>
          </a:xfrm>
        </p:grpSpPr>
        <p:sp>
          <p:nvSpPr>
            <p:cNvPr id="370" name="二等辺三角形 369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2" name="グループ化 371"/>
          <p:cNvGrpSpPr/>
          <p:nvPr/>
        </p:nvGrpSpPr>
        <p:grpSpPr>
          <a:xfrm>
            <a:off x="4322231" y="1856374"/>
            <a:ext cx="220892" cy="360522"/>
            <a:chOff x="477799" y="3793618"/>
            <a:chExt cx="1152128" cy="2095500"/>
          </a:xfrm>
        </p:grpSpPr>
        <p:sp>
          <p:nvSpPr>
            <p:cNvPr id="373" name="二等辺三角形 372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円/楕円 373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5" name="グループ化 374"/>
          <p:cNvGrpSpPr/>
          <p:nvPr/>
        </p:nvGrpSpPr>
        <p:grpSpPr>
          <a:xfrm>
            <a:off x="4544514" y="1859611"/>
            <a:ext cx="220892" cy="360522"/>
            <a:chOff x="477799" y="3793618"/>
            <a:chExt cx="1152128" cy="2095500"/>
          </a:xfrm>
        </p:grpSpPr>
        <p:sp>
          <p:nvSpPr>
            <p:cNvPr id="376" name="二等辺三角形 375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円/楕円 376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8" name="グループ化 377"/>
          <p:cNvGrpSpPr/>
          <p:nvPr/>
        </p:nvGrpSpPr>
        <p:grpSpPr>
          <a:xfrm>
            <a:off x="4775549" y="1854925"/>
            <a:ext cx="220892" cy="360522"/>
            <a:chOff x="477799" y="3793618"/>
            <a:chExt cx="1152128" cy="2095500"/>
          </a:xfrm>
        </p:grpSpPr>
        <p:sp>
          <p:nvSpPr>
            <p:cNvPr id="379" name="二等辺三角形 378"/>
            <p:cNvSpPr/>
            <p:nvPr/>
          </p:nvSpPr>
          <p:spPr>
            <a:xfrm>
              <a:off x="477799" y="4297674"/>
              <a:ext cx="1152128" cy="1591444"/>
            </a:xfrm>
            <a:prstGeom prst="triangl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円/楕円 379"/>
            <p:cNvSpPr/>
            <p:nvPr/>
          </p:nvSpPr>
          <p:spPr>
            <a:xfrm>
              <a:off x="477799" y="3793618"/>
              <a:ext cx="1152128" cy="11521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1" name="スマイル 380"/>
          <p:cNvSpPr/>
          <p:nvPr/>
        </p:nvSpPr>
        <p:spPr>
          <a:xfrm>
            <a:off x="4379360" y="1587022"/>
            <a:ext cx="294873" cy="259102"/>
          </a:xfrm>
          <a:prstGeom prst="smileyFace">
            <a:avLst/>
          </a:prstGeom>
          <a:solidFill>
            <a:srgbClr val="FFCCFF"/>
          </a:solidFill>
          <a:ln>
            <a:solidFill>
              <a:srgbClr val="00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019480" y="944159"/>
            <a:ext cx="1362330" cy="3332117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rgbClr val="00003C"/>
                </a:solidFill>
              </a:rPr>
              <a:t>6</a:t>
            </a:r>
            <a:r>
              <a:rPr kumimoji="1" lang="ja-JP" altLang="en-US" dirty="0" smtClean="0">
                <a:solidFill>
                  <a:srgbClr val="00003C"/>
                </a:solidFill>
              </a:rPr>
              <a:t>か月介入</a:t>
            </a:r>
            <a:endParaRPr lang="en-US" altLang="ja-JP" dirty="0">
              <a:solidFill>
                <a:srgbClr val="00003C"/>
              </a:solidFill>
            </a:endParaRPr>
          </a:p>
          <a:p>
            <a:pPr algn="ctr"/>
            <a:endParaRPr kumimoji="1"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00003C"/>
                </a:solidFill>
              </a:rPr>
              <a:t>減量動機</a:t>
            </a:r>
            <a:endParaRPr kumimoji="1"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00003C"/>
                </a:solidFill>
              </a:rPr>
              <a:t>付け支援</a:t>
            </a:r>
            <a:endParaRPr kumimoji="1"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003C"/>
                </a:solidFill>
              </a:rPr>
              <a:t>（</a:t>
            </a:r>
            <a:r>
              <a:rPr lang="en-US" altLang="ja-JP" sz="1600" dirty="0" smtClean="0">
                <a:solidFill>
                  <a:srgbClr val="00003C"/>
                </a:solidFill>
              </a:rPr>
              <a:t>63</a:t>
            </a:r>
            <a:r>
              <a:rPr lang="ja-JP" altLang="en-US" sz="1600" dirty="0" smtClean="0">
                <a:solidFill>
                  <a:srgbClr val="00003C"/>
                </a:solidFill>
              </a:rPr>
              <a:t>名）</a:t>
            </a:r>
            <a:endParaRPr lang="en-US" altLang="ja-JP" sz="1600" dirty="0" smtClean="0">
              <a:solidFill>
                <a:srgbClr val="00003C"/>
              </a:solidFill>
            </a:endParaRPr>
          </a:p>
          <a:p>
            <a:pPr algn="ctr"/>
            <a:endParaRPr lang="en-US" altLang="ja-JP" sz="1600" dirty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00003C"/>
                </a:solidFill>
              </a:rPr>
              <a:t>動機付け</a:t>
            </a:r>
            <a:r>
              <a:rPr lang="ja-JP" altLang="en-US" sz="1600" dirty="0" smtClean="0">
                <a:solidFill>
                  <a:srgbClr val="00003C"/>
                </a:solidFill>
              </a:rPr>
              <a:t>＋</a:t>
            </a:r>
            <a:endParaRPr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003C"/>
                </a:solidFill>
              </a:rPr>
              <a:t>教材提供</a:t>
            </a:r>
            <a:endParaRPr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003C"/>
                </a:solidFill>
              </a:rPr>
              <a:t>（</a:t>
            </a:r>
            <a:r>
              <a:rPr lang="en-US" altLang="ja-JP" sz="1600" dirty="0" smtClean="0">
                <a:solidFill>
                  <a:srgbClr val="00003C"/>
                </a:solidFill>
              </a:rPr>
              <a:t>63</a:t>
            </a:r>
            <a:r>
              <a:rPr lang="ja-JP" altLang="en-US" sz="1600" dirty="0" smtClean="0">
                <a:solidFill>
                  <a:srgbClr val="00003C"/>
                </a:solidFill>
              </a:rPr>
              <a:t>名）</a:t>
            </a:r>
            <a:endParaRPr lang="en-US" altLang="ja-JP" sz="1600" dirty="0" smtClean="0">
              <a:solidFill>
                <a:srgbClr val="00003C"/>
              </a:solidFill>
            </a:endParaRPr>
          </a:p>
          <a:p>
            <a:pPr algn="ctr"/>
            <a:endParaRPr lang="en-US" altLang="ja-JP" sz="1600" dirty="0">
              <a:solidFill>
                <a:srgbClr val="00003C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rgbClr val="00003C"/>
                </a:solidFill>
              </a:rPr>
              <a:t>動機付け</a:t>
            </a:r>
            <a:r>
              <a:rPr lang="ja-JP" altLang="en-US" sz="1600" dirty="0" smtClean="0">
                <a:solidFill>
                  <a:srgbClr val="00003C"/>
                </a:solidFill>
              </a:rPr>
              <a:t>＋</a:t>
            </a:r>
            <a:endParaRPr lang="en-US" altLang="ja-JP" sz="1600" dirty="0" smtClean="0">
              <a:solidFill>
                <a:srgbClr val="00003C"/>
              </a:solidFill>
            </a:endParaRPr>
          </a:p>
          <a:p>
            <a:pPr algn="ctr"/>
            <a:r>
              <a:rPr lang="ja-JP" altLang="en-US" sz="1600" dirty="0">
                <a:solidFill>
                  <a:srgbClr val="00003C"/>
                </a:solidFill>
              </a:rPr>
              <a:t>集団支援</a:t>
            </a:r>
            <a:endParaRPr lang="en-US" altLang="ja-JP" sz="1600" dirty="0">
              <a:solidFill>
                <a:srgbClr val="00003C"/>
              </a:solidFill>
            </a:endParaRPr>
          </a:p>
          <a:p>
            <a:pPr algn="ctr"/>
            <a:r>
              <a:rPr lang="ja-JP" altLang="en-US" sz="1600" dirty="0">
                <a:solidFill>
                  <a:srgbClr val="00003C"/>
                </a:solidFill>
              </a:rPr>
              <a:t>（</a:t>
            </a:r>
            <a:r>
              <a:rPr lang="en-US" altLang="ja-JP" sz="1600" dirty="0">
                <a:solidFill>
                  <a:srgbClr val="00003C"/>
                </a:solidFill>
              </a:rPr>
              <a:t>62</a:t>
            </a:r>
            <a:r>
              <a:rPr lang="ja-JP" altLang="en-US" sz="1600" dirty="0">
                <a:solidFill>
                  <a:srgbClr val="00003C"/>
                </a:solidFill>
              </a:rPr>
              <a:t>名</a:t>
            </a:r>
            <a:r>
              <a:rPr lang="ja-JP" altLang="en-US" sz="1600" dirty="0" smtClean="0">
                <a:solidFill>
                  <a:srgbClr val="00003C"/>
                </a:solidFill>
              </a:rPr>
              <a:t>）</a:t>
            </a:r>
            <a:endParaRPr lang="en-US" altLang="ja-JP" sz="1600" dirty="0">
              <a:solidFill>
                <a:srgbClr val="00003C"/>
              </a:solidFill>
            </a:endParaRPr>
          </a:p>
        </p:txBody>
      </p:sp>
      <p:sp>
        <p:nvSpPr>
          <p:cNvPr id="382" name="正方形/長方形 381"/>
          <p:cNvSpPr/>
          <p:nvPr/>
        </p:nvSpPr>
        <p:spPr>
          <a:xfrm>
            <a:off x="7469854" y="1870193"/>
            <a:ext cx="1358771" cy="2406083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rgbClr val="00003C"/>
                </a:solidFill>
              </a:rPr>
              <a:t>30</a:t>
            </a:r>
            <a:r>
              <a:rPr kumimoji="1" lang="ja-JP" altLang="en-US" dirty="0" smtClean="0">
                <a:solidFill>
                  <a:srgbClr val="00003C"/>
                </a:solidFill>
              </a:rPr>
              <a:t>か月後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pPr algn="ctr"/>
            <a:endParaRPr lang="en-US" altLang="ja-JP" dirty="0">
              <a:solidFill>
                <a:srgbClr val="00003C"/>
              </a:solidFill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5416290" y="1440259"/>
            <a:ext cx="461665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3C"/>
                </a:solidFill>
              </a:rPr>
              <a:t>終了</a:t>
            </a:r>
            <a:r>
              <a:rPr lang="ja-JP" altLang="en-US" dirty="0" smtClean="0">
                <a:solidFill>
                  <a:srgbClr val="00003C"/>
                </a:solidFill>
              </a:rPr>
              <a:t>　　 追跡　     追跡</a:t>
            </a:r>
            <a:endParaRPr kumimoji="1" lang="en-US" altLang="ja-JP" dirty="0" smtClean="0">
              <a:solidFill>
                <a:srgbClr val="00003C"/>
              </a:solidFill>
            </a:endParaRPr>
          </a:p>
        </p:txBody>
      </p:sp>
      <p:graphicFrame>
        <p:nvGraphicFramePr>
          <p:cNvPr id="386" name="グラフ 385"/>
          <p:cNvGraphicFramePr/>
          <p:nvPr>
            <p:extLst>
              <p:ext uri="{D42A27DB-BD31-4B8C-83A1-F6EECF244321}">
                <p14:modId xmlns:p14="http://schemas.microsoft.com/office/powerpoint/2010/main" val="3401583808"/>
              </p:ext>
            </p:extLst>
          </p:nvPr>
        </p:nvGraphicFramePr>
        <p:xfrm>
          <a:off x="566852" y="4307695"/>
          <a:ext cx="7754664" cy="210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7" name="テキスト ボックス 386"/>
          <p:cNvSpPr txBox="1"/>
          <p:nvPr/>
        </p:nvSpPr>
        <p:spPr>
          <a:xfrm>
            <a:off x="6039885" y="875450"/>
            <a:ext cx="308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Nakata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Y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et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al.,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Obesity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Facts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（</a:t>
            </a:r>
            <a:r>
              <a:rPr kumimoji="1"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2014</a:t>
            </a:r>
            <a:r>
              <a:rPr kumimoji="1"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）</a:t>
            </a:r>
            <a:endParaRPr kumimoji="1" lang="en-US" altLang="ja-JP" sz="12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Nakata</a:t>
            </a:r>
            <a:r>
              <a:rPr lang="ja-JP" altLang="en-US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Y</a:t>
            </a:r>
            <a:r>
              <a:rPr lang="ja-JP" altLang="en-US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et</a:t>
            </a:r>
            <a:r>
              <a:rPr lang="ja-JP" altLang="en-US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al.,</a:t>
            </a:r>
            <a:r>
              <a:rPr lang="ja-JP" altLang="en-US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Obesity</a:t>
            </a:r>
            <a:r>
              <a:rPr lang="ja-JP" altLang="en-US" sz="1200" dirty="0">
                <a:solidFill>
                  <a:srgbClr val="00003C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Facts</a:t>
            </a:r>
            <a:r>
              <a:rPr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（</a:t>
            </a:r>
            <a:r>
              <a:rPr lang="en-US" altLang="ja-JP" sz="1200" dirty="0" smtClean="0">
                <a:solidFill>
                  <a:srgbClr val="00003C"/>
                </a:solidFill>
                <a:latin typeface="+mj-ea"/>
                <a:ea typeface="+mj-ea"/>
              </a:rPr>
              <a:t>2011</a:t>
            </a:r>
            <a:r>
              <a:rPr lang="ja-JP" altLang="en-US" sz="1200" dirty="0" smtClean="0">
                <a:solidFill>
                  <a:srgbClr val="00003C"/>
                </a:solidFill>
                <a:latin typeface="+mj-ea"/>
                <a:ea typeface="+mj-ea"/>
              </a:rPr>
              <a:t>）</a:t>
            </a:r>
            <a:endParaRPr kumimoji="1" lang="ja-JP" altLang="en-US" sz="12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00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タイトル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66"/>
                </a:solidFill>
              </a:rPr>
              <a:t>様々な研究デザイン</a:t>
            </a:r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4294967295"/>
          </p:nvPr>
        </p:nvSpPr>
        <p:spPr>
          <a:xfrm>
            <a:off x="1115616" y="2132410"/>
            <a:ext cx="7036594" cy="3394472"/>
          </a:xfrm>
        </p:spPr>
        <p:txBody>
          <a:bodyPr>
            <a:normAutofit fontScale="85000" lnSpcReduction="10000"/>
          </a:bodyPr>
          <a:lstStyle/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症例報告</a:t>
            </a:r>
          </a:p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記述疫学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地域相関研究</a:t>
            </a:r>
          </a:p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横断研究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症例対照研究</a:t>
            </a:r>
            <a:endParaRPr lang="en-US" altLang="ja-JP" dirty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ja-JP" altLang="en-US" dirty="0" smtClean="0">
                <a:solidFill>
                  <a:srgbClr val="002060"/>
                </a:solidFill>
              </a:rPr>
              <a:t>前向きコホート研究</a:t>
            </a:r>
          </a:p>
          <a:p>
            <a:pPr eaLnBrk="0" hangingPunct="0">
              <a:buFontTx/>
              <a:buChar char="•"/>
            </a:pPr>
            <a:r>
              <a:rPr lang="en-US" altLang="ja-JP" dirty="0" smtClean="0">
                <a:solidFill>
                  <a:srgbClr val="002060"/>
                </a:solidFill>
              </a:rPr>
              <a:t>RCT</a:t>
            </a:r>
            <a:r>
              <a:rPr lang="ja-JP" altLang="en-US" dirty="0">
                <a:solidFill>
                  <a:srgbClr val="002060"/>
                </a:solidFill>
              </a:rPr>
              <a:t>（</a:t>
            </a:r>
            <a:r>
              <a:rPr lang="en-US" altLang="ja-JP" dirty="0">
                <a:solidFill>
                  <a:srgbClr val="002060"/>
                </a:solidFill>
              </a:rPr>
              <a:t>Randomized Controlled Trial</a:t>
            </a:r>
            <a:r>
              <a:rPr lang="ja-JP" altLang="en-US" dirty="0">
                <a:solidFill>
                  <a:srgbClr val="002060"/>
                </a:solidFill>
              </a:rPr>
              <a:t>）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endParaRPr lang="ja-JP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0066"/>
                </a:solidFill>
              </a:rPr>
              <a:t>症例報告（ケースレポート）</a:t>
            </a:r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「きいた」「きかなかった」という「報告」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多くの場合、対象者は</a:t>
            </a:r>
            <a:r>
              <a:rPr lang="en-US" altLang="ja-JP" dirty="0" smtClean="0">
                <a:solidFill>
                  <a:srgbClr val="000042"/>
                </a:solidFill>
              </a:rPr>
              <a:t>1</a:t>
            </a:r>
            <a:r>
              <a:rPr lang="ja-JP" altLang="en-US" dirty="0" smtClean="0">
                <a:solidFill>
                  <a:srgbClr val="000042"/>
                </a:solidFill>
              </a:rPr>
              <a:t>名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複数以上の場合はケースシリーズと言われることもある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非常に稀なケースに対しては有用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>
              <a:defRPr/>
            </a:pPr>
            <a:endParaRPr lang="ja-JP" altLang="en-US" dirty="0" smtClean="0">
              <a:solidFill>
                <a:srgbClr val="000042"/>
              </a:solidFill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rgbClr val="002060"/>
                </a:solidFill>
              </a:rPr>
              <a:t>問題点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対象者数が少ない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他の対象にも同じように効果があるか不明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ja-JP" altLang="en-US" dirty="0" smtClean="0">
                <a:solidFill>
                  <a:srgbClr val="000042"/>
                </a:solidFill>
              </a:rPr>
              <a:t>個人情報保護</a:t>
            </a:r>
            <a:endParaRPr lang="en-US" altLang="ja-JP" dirty="0" smtClean="0">
              <a:solidFill>
                <a:srgbClr val="000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症例報告（ケースレポート）の例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34562" y="1780084"/>
            <a:ext cx="3993422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88024" y="3449145"/>
            <a:ext cx="3993422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>
            <a:off x="695380" y="2830902"/>
            <a:ext cx="1152128" cy="159144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95380" y="2326846"/>
            <a:ext cx="1152128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kids.wanpug.com/illust/illust3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38" y="3629774"/>
            <a:ext cx="1186111" cy="7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72036" y="1960513"/>
            <a:ext cx="2379003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3C"/>
                </a:solidFill>
              </a:rPr>
              <a:t>使用者の声</a:t>
            </a:r>
            <a:endParaRPr kumimoji="1" lang="en-US" altLang="ja-JP" dirty="0" smtClean="0">
              <a:solidFill>
                <a:srgbClr val="00003C"/>
              </a:solidFill>
            </a:endParaRPr>
          </a:p>
          <a:p>
            <a:endParaRPr lang="en-US" altLang="ja-JP" sz="1200" dirty="0">
              <a:solidFill>
                <a:srgbClr val="00003C"/>
              </a:solidFill>
            </a:endParaRPr>
          </a:p>
          <a:p>
            <a:r>
              <a:rPr kumimoji="1" lang="ja-JP" altLang="en-US" sz="1200" dirty="0" smtClean="0">
                <a:solidFill>
                  <a:srgbClr val="00003C"/>
                </a:solidFill>
              </a:rPr>
              <a:t>このサプリメントを摂りだしてから体調が良いんです！この間の健診でも以前より数値が良かったんですよ。</a:t>
            </a:r>
            <a:endParaRPr kumimoji="1" lang="en-US" altLang="ja-JP" sz="1200" dirty="0" smtClean="0">
              <a:solidFill>
                <a:srgbClr val="00003C"/>
              </a:solidFill>
            </a:endParaRPr>
          </a:p>
          <a:p>
            <a:endParaRPr kumimoji="1"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（注：個人の感想です）</a:t>
            </a:r>
            <a:endParaRPr kumimoji="1" lang="ja-JP" altLang="en-US" sz="1200" dirty="0">
              <a:solidFill>
                <a:srgbClr val="00003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86554" y="3681781"/>
            <a:ext cx="3794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3C"/>
                </a:solidFill>
              </a:rPr>
              <a:t>○○疾患についての症例報告</a:t>
            </a:r>
            <a:endParaRPr kumimoji="1" lang="en-US" altLang="ja-JP" sz="1200" dirty="0" smtClean="0">
              <a:solidFill>
                <a:srgbClr val="00003C"/>
              </a:solidFill>
            </a:endParaRPr>
          </a:p>
          <a:p>
            <a:endParaRPr lang="en-US" altLang="ja-JP" sz="1200" dirty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症例：○○歳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主訴：</a:t>
            </a:r>
            <a:r>
              <a:rPr lang="en-US" altLang="ja-JP" sz="1200" dirty="0" smtClean="0">
                <a:solidFill>
                  <a:srgbClr val="00003C"/>
                </a:solidFill>
              </a:rPr>
              <a:t>20</a:t>
            </a:r>
            <a:r>
              <a:rPr lang="ja-JP" altLang="en-US" sz="1200" dirty="0" smtClean="0">
                <a:solidFill>
                  <a:srgbClr val="00003C"/>
                </a:solidFill>
              </a:rPr>
              <a:t>○○年○月○日頃から、○○痛を訴える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既往歴：○○病、および○○病、○○薬を服薬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生活歴：喫煙（</a:t>
            </a:r>
            <a:r>
              <a:rPr lang="en-US" altLang="ja-JP" sz="1200" dirty="0" smtClean="0">
                <a:solidFill>
                  <a:srgbClr val="00003C"/>
                </a:solidFill>
              </a:rPr>
              <a:t>1</a:t>
            </a:r>
            <a:r>
              <a:rPr lang="ja-JP" altLang="en-US" sz="1200" dirty="0" smtClean="0">
                <a:solidFill>
                  <a:srgbClr val="00003C"/>
                </a:solidFill>
              </a:rPr>
              <a:t>日○本）、飲酒（</a:t>
            </a:r>
            <a:r>
              <a:rPr lang="en-US" altLang="ja-JP" sz="1200" dirty="0" smtClean="0">
                <a:solidFill>
                  <a:srgbClr val="00003C"/>
                </a:solidFill>
              </a:rPr>
              <a:t>1</a:t>
            </a:r>
            <a:r>
              <a:rPr lang="ja-JP" altLang="en-US" sz="1200" dirty="0" smtClean="0">
                <a:solidFill>
                  <a:srgbClr val="00003C"/>
                </a:solidFill>
              </a:rPr>
              <a:t>日○合）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検査所見：○○、○○、○○、○○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治療：入院後、○○療法を実施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経過：○○療法実施後、経過良好にて退院。外来にて経過観察。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r>
              <a:rPr lang="ja-JP" altLang="en-US" sz="1200" dirty="0" smtClean="0">
                <a:solidFill>
                  <a:srgbClr val="00003C"/>
                </a:solidFill>
              </a:rPr>
              <a:t>問題点：○○○○○○○○</a:t>
            </a:r>
            <a:endParaRPr lang="en-US" altLang="ja-JP" sz="1200" dirty="0" smtClean="0">
              <a:solidFill>
                <a:srgbClr val="00003C"/>
              </a:solidFill>
            </a:endParaRPr>
          </a:p>
          <a:p>
            <a:endParaRPr lang="en-US" altLang="ja-JP" sz="1200" dirty="0">
              <a:solidFill>
                <a:srgbClr val="00003C"/>
              </a:solidFill>
            </a:endParaRPr>
          </a:p>
          <a:p>
            <a:pPr algn="r"/>
            <a:r>
              <a:rPr lang="en-US" altLang="ja-JP" sz="800" dirty="0" smtClean="0">
                <a:solidFill>
                  <a:srgbClr val="00003C"/>
                </a:solidFill>
              </a:rPr>
              <a:t>20</a:t>
            </a:r>
            <a:r>
              <a:rPr lang="ja-JP" altLang="en-US" sz="800" dirty="0" smtClean="0">
                <a:solidFill>
                  <a:srgbClr val="00003C"/>
                </a:solidFill>
              </a:rPr>
              <a:t>○○</a:t>
            </a:r>
            <a:r>
              <a:rPr lang="en-US" altLang="ja-JP" sz="800" dirty="0" smtClean="0">
                <a:solidFill>
                  <a:srgbClr val="00003C"/>
                </a:solidFill>
              </a:rPr>
              <a:t>/</a:t>
            </a:r>
            <a:r>
              <a:rPr lang="ja-JP" altLang="en-US" sz="800" dirty="0" smtClean="0">
                <a:solidFill>
                  <a:srgbClr val="00003C"/>
                </a:solidFill>
              </a:rPr>
              <a:t>○</a:t>
            </a:r>
            <a:r>
              <a:rPr lang="en-US" altLang="ja-JP" sz="800" dirty="0" smtClean="0">
                <a:solidFill>
                  <a:srgbClr val="00003C"/>
                </a:solidFill>
              </a:rPr>
              <a:t>/</a:t>
            </a:r>
            <a:r>
              <a:rPr lang="ja-JP" altLang="en-US" sz="800" dirty="0" smtClean="0">
                <a:solidFill>
                  <a:srgbClr val="00003C"/>
                </a:solidFill>
              </a:rPr>
              <a:t>○　日本○○病学会学術集会</a:t>
            </a:r>
            <a:endParaRPr lang="en-US" altLang="ja-JP" sz="800" dirty="0" smtClean="0">
              <a:solidFill>
                <a:srgbClr val="000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66"/>
                </a:solidFill>
              </a:rPr>
              <a:t>記述疫学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7560840" cy="44644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他の疫学研究の基礎となるもの</a:t>
            </a:r>
          </a:p>
          <a:p>
            <a:pPr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曝露についてはふれずに、疾病頻度を明らかにする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例）○○病全国調査</a:t>
            </a:r>
          </a:p>
          <a:p>
            <a:pPr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死亡情報：人口動態統計</a:t>
            </a:r>
          </a:p>
          <a:p>
            <a:pPr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各種</a:t>
            </a:r>
            <a:r>
              <a:rPr lang="ja-JP" altLang="en-US" dirty="0" smtClean="0">
                <a:solidFill>
                  <a:srgbClr val="000042"/>
                </a:solidFill>
              </a:rPr>
              <a:t>疾患の罹患</a:t>
            </a:r>
            <a:r>
              <a:rPr lang="ja-JP" altLang="en-US" dirty="0">
                <a:solidFill>
                  <a:srgbClr val="000042"/>
                </a:solidFill>
              </a:rPr>
              <a:t>：各医療</a:t>
            </a:r>
            <a:r>
              <a:rPr lang="ja-JP" altLang="en-US" dirty="0" smtClean="0">
                <a:solidFill>
                  <a:srgbClr val="000042"/>
                </a:solidFill>
              </a:rPr>
              <a:t>機関、地方公共団体（例：地域がん登録）</a:t>
            </a:r>
            <a:endParaRPr lang="ja-JP" altLang="en-US" dirty="0">
              <a:solidFill>
                <a:srgbClr val="000042"/>
              </a:solidFill>
            </a:endParaRPr>
          </a:p>
          <a:p>
            <a:pPr>
              <a:lnSpc>
                <a:spcPct val="90000"/>
              </a:lnSpc>
            </a:pPr>
            <a:endParaRPr lang="ja-JP" altLang="en-US" dirty="0">
              <a:solidFill>
                <a:srgbClr val="000042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b="1" dirty="0">
                <a:solidFill>
                  <a:srgbClr val="000042"/>
                </a:solidFill>
              </a:rPr>
              <a:t>観察のキーポイント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人：性、年齢、人種等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場所：国、地域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時間：流行の有無、年次推移など</a:t>
            </a:r>
          </a:p>
        </p:txBody>
      </p:sp>
    </p:spTree>
    <p:extLst>
      <p:ext uri="{BB962C8B-B14F-4D97-AF65-F5344CB8AC3E}">
        <p14:creationId xmlns:p14="http://schemas.microsoft.com/office/powerpoint/2010/main" val="1730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記述疫学の例</a:t>
            </a:r>
            <a:endParaRPr kumimoji="1" lang="ja-JP" altLang="en-US" dirty="0"/>
          </a:p>
        </p:txBody>
      </p:sp>
      <p:pic>
        <p:nvPicPr>
          <p:cNvPr id="2050" name="Picture 2" descr="総人口及び人口増減率（大正9年～平成22年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" y="2285510"/>
            <a:ext cx="4464495" cy="29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99833" y="5446107"/>
            <a:ext cx="4048243" cy="523220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総人口及び人口増減率（大正</a:t>
            </a:r>
            <a:r>
              <a:rPr lang="en-US" altLang="ja-JP" sz="1400" dirty="0">
                <a:solidFill>
                  <a:srgbClr val="00003C"/>
                </a:solidFill>
                <a:latin typeface="+mj-ea"/>
                <a:ea typeface="+mj-ea"/>
              </a:rPr>
              <a:t>9</a:t>
            </a:r>
            <a:r>
              <a:rPr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年～平成</a:t>
            </a:r>
            <a:r>
              <a:rPr lang="en-US" altLang="ja-JP" sz="1400" dirty="0">
                <a:solidFill>
                  <a:srgbClr val="00003C"/>
                </a:solidFill>
                <a:latin typeface="+mj-ea"/>
                <a:ea typeface="+mj-ea"/>
              </a:rPr>
              <a:t>22</a:t>
            </a:r>
            <a:r>
              <a:rPr lang="ja-JP" altLang="en-US" sz="1400" dirty="0">
                <a:solidFill>
                  <a:srgbClr val="00003C"/>
                </a:solidFill>
                <a:latin typeface="+mj-ea"/>
                <a:ea typeface="+mj-ea"/>
              </a:rPr>
              <a:t>年</a:t>
            </a:r>
            <a:r>
              <a:rPr lang="ja-JP" altLang="en-US" sz="1400" dirty="0" smtClean="0">
                <a:solidFill>
                  <a:srgbClr val="00003C"/>
                </a:solidFill>
                <a:latin typeface="+mj-ea"/>
                <a:ea typeface="+mj-ea"/>
              </a:rPr>
              <a:t>）</a:t>
            </a:r>
            <a:endParaRPr lang="en-US" altLang="ja-JP" sz="14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400" dirty="0" smtClean="0">
                <a:solidFill>
                  <a:srgbClr val="00003C"/>
                </a:solidFill>
                <a:latin typeface="+mj-ea"/>
                <a:ea typeface="+mj-ea"/>
              </a:rPr>
              <a:t>（国勢調査より）</a:t>
            </a:r>
            <a:endParaRPr kumimoji="1" lang="ja-JP" altLang="en-US" sz="14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  <p:graphicFrame>
        <p:nvGraphicFramePr>
          <p:cNvPr id="7" name="グラフ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00191"/>
              </p:ext>
            </p:extLst>
          </p:nvPr>
        </p:nvGraphicFramePr>
        <p:xfrm>
          <a:off x="4788023" y="2016499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703414" y="5373216"/>
            <a:ext cx="4323620" cy="861774"/>
          </a:xfrm>
          <a:prstGeom prst="rect">
            <a:avLst/>
          </a:prstGeom>
          <a:solidFill>
            <a:srgbClr val="FFE1FF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0003C"/>
                </a:solidFill>
                <a:latin typeface="+mj-ea"/>
              </a:rPr>
              <a:t>男性の</a:t>
            </a:r>
            <a:r>
              <a:rPr lang="ja-JP" altLang="en-US" sz="1400" dirty="0" smtClean="0">
                <a:solidFill>
                  <a:srgbClr val="00003C"/>
                </a:solidFill>
                <a:latin typeface="+mj-ea"/>
              </a:rPr>
              <a:t>主要部位別がん年齢調整罹患率</a:t>
            </a:r>
            <a:endParaRPr lang="ja-JP" altLang="en-US" sz="1400" dirty="0">
              <a:solidFill>
                <a:srgbClr val="00003C"/>
              </a:solidFill>
              <a:latin typeface="+mj-ea"/>
            </a:endParaRPr>
          </a:p>
          <a:p>
            <a:endParaRPr lang="en-US" altLang="ja-JP" sz="14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国立</a:t>
            </a:r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がん研究センターがん情報サービス「がん登録・統計</a:t>
            </a:r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」</a:t>
            </a:r>
            <a:endParaRPr lang="en-US" altLang="ja-JP" sz="11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高精度地域がん登録のがん罹患データ（</a:t>
            </a:r>
            <a:r>
              <a:rPr lang="en-US" altLang="ja-JP" sz="1100" dirty="0">
                <a:solidFill>
                  <a:srgbClr val="00003C"/>
                </a:solidFill>
                <a:latin typeface="+mj-ea"/>
                <a:ea typeface="+mj-ea"/>
              </a:rPr>
              <a:t>1985</a:t>
            </a:r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年～</a:t>
            </a:r>
            <a:r>
              <a:rPr lang="en-US" altLang="ja-JP" sz="1100" dirty="0">
                <a:solidFill>
                  <a:srgbClr val="00003C"/>
                </a:solidFill>
                <a:latin typeface="+mj-ea"/>
                <a:ea typeface="+mj-ea"/>
              </a:rPr>
              <a:t>2010</a:t>
            </a:r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年） </a:t>
            </a:r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より</a:t>
            </a:r>
            <a:endParaRPr lang="en-US" altLang="ja-JP" sz="1100" dirty="0" smtClean="0">
              <a:solidFill>
                <a:srgbClr val="00003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6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332310" y="1783556"/>
            <a:ext cx="2646759" cy="1134666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2100" dirty="0">
                <a:solidFill>
                  <a:srgbClr val="000042"/>
                </a:solidFill>
              </a:rPr>
              <a:t>A</a:t>
            </a:r>
            <a:r>
              <a:rPr lang="ja-JP" altLang="en-US" sz="2100" dirty="0">
                <a:solidFill>
                  <a:srgbClr val="000042"/>
                </a:solidFill>
              </a:rPr>
              <a:t>市</a:t>
            </a:r>
            <a:endParaRPr lang="en-US" altLang="ja-JP" sz="2100" dirty="0">
              <a:solidFill>
                <a:srgbClr val="000042"/>
              </a:solidFill>
            </a:endParaRPr>
          </a:p>
          <a:p>
            <a:pPr algn="ctr">
              <a:defRPr/>
            </a:pPr>
            <a:r>
              <a:rPr lang="ja-JP" altLang="en-US" sz="2100" dirty="0">
                <a:solidFill>
                  <a:srgbClr val="000042"/>
                </a:solidFill>
              </a:rPr>
              <a:t>・果物消費量</a:t>
            </a:r>
            <a:r>
              <a:rPr lang="ja-JP" altLang="en-US" sz="2100" b="1" dirty="0">
                <a:solidFill>
                  <a:srgbClr val="00B0F0"/>
                </a:solidFill>
              </a:rPr>
              <a:t>↓</a:t>
            </a:r>
            <a:endParaRPr lang="en-US" altLang="ja-JP" sz="2100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ja-JP" altLang="en-US" sz="2100" dirty="0">
                <a:solidFill>
                  <a:srgbClr val="000042"/>
                </a:solidFill>
              </a:rPr>
              <a:t>・胃がん罹患</a:t>
            </a:r>
            <a:r>
              <a:rPr lang="ja-JP" altLang="en-US" sz="2100" b="1" dirty="0">
                <a:solidFill>
                  <a:srgbClr val="FF0066"/>
                </a:solidFill>
              </a:rPr>
              <a:t>↑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274469" y="1783556"/>
            <a:ext cx="2538413" cy="1134666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2100" dirty="0">
                <a:solidFill>
                  <a:srgbClr val="000042"/>
                </a:solidFill>
              </a:rPr>
              <a:t>B</a:t>
            </a:r>
            <a:r>
              <a:rPr lang="ja-JP" altLang="en-US" sz="2100" dirty="0">
                <a:solidFill>
                  <a:srgbClr val="000042"/>
                </a:solidFill>
              </a:rPr>
              <a:t>市</a:t>
            </a:r>
            <a:endParaRPr lang="en-US" altLang="ja-JP" sz="2100" dirty="0">
              <a:solidFill>
                <a:srgbClr val="000042"/>
              </a:solidFill>
            </a:endParaRPr>
          </a:p>
          <a:p>
            <a:pPr algn="ctr">
              <a:defRPr/>
            </a:pPr>
            <a:r>
              <a:rPr lang="ja-JP" altLang="en-US" sz="2100" dirty="0">
                <a:solidFill>
                  <a:srgbClr val="000042"/>
                </a:solidFill>
              </a:rPr>
              <a:t>・果物消費量</a:t>
            </a:r>
            <a:r>
              <a:rPr lang="ja-JP" altLang="en-US" sz="2100" b="1" dirty="0">
                <a:solidFill>
                  <a:srgbClr val="FF0066"/>
                </a:solidFill>
              </a:rPr>
              <a:t>↑</a:t>
            </a:r>
            <a:endParaRPr lang="en-US" altLang="ja-JP" sz="2100" b="1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ja-JP" altLang="en-US" sz="2100" dirty="0">
                <a:solidFill>
                  <a:srgbClr val="000042"/>
                </a:solidFill>
              </a:rPr>
              <a:t>・胃がん罹患</a:t>
            </a:r>
            <a:r>
              <a:rPr lang="ja-JP" altLang="en-US" sz="2100" b="1" dirty="0">
                <a:solidFill>
                  <a:srgbClr val="00B0F0"/>
                </a:solidFill>
              </a:rPr>
              <a:t>↓</a:t>
            </a:r>
          </a:p>
        </p:txBody>
      </p:sp>
      <p:sp>
        <p:nvSpPr>
          <p:cNvPr id="61443" name="タイトル 1"/>
          <p:cNvSpPr>
            <a:spLocks noGrp="1"/>
          </p:cNvSpPr>
          <p:nvPr>
            <p:ph type="title"/>
          </p:nvPr>
        </p:nvSpPr>
        <p:spPr>
          <a:xfrm>
            <a:off x="251520" y="872729"/>
            <a:ext cx="8568952" cy="857250"/>
          </a:xfrm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rgbClr val="FF0066"/>
                </a:solidFill>
              </a:rPr>
              <a:t>地域相関研究（</a:t>
            </a:r>
            <a:r>
              <a:rPr lang="en-US" altLang="ja-JP" sz="4000" dirty="0">
                <a:solidFill>
                  <a:srgbClr val="FF0066"/>
                </a:solidFill>
              </a:rPr>
              <a:t>Ecological Study</a:t>
            </a:r>
            <a:r>
              <a:rPr lang="ja-JP" altLang="en-US" sz="4000" dirty="0">
                <a:solidFill>
                  <a:srgbClr val="FF0066"/>
                </a:solidFill>
              </a:rPr>
              <a:t>）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645238" y="2971800"/>
            <a:ext cx="38523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dirty="0">
                <a:solidFill>
                  <a:srgbClr val="000042"/>
                </a:solidFill>
              </a:rPr>
              <a:t>果物は胃がんリスクを低下させる？？</a:t>
            </a:r>
          </a:p>
        </p:txBody>
      </p:sp>
      <p:sp>
        <p:nvSpPr>
          <p:cNvPr id="55" name="左右矢印 54"/>
          <p:cNvSpPr/>
          <p:nvPr/>
        </p:nvSpPr>
        <p:spPr>
          <a:xfrm>
            <a:off x="4162426" y="2215754"/>
            <a:ext cx="917972" cy="323850"/>
          </a:xfrm>
          <a:prstGeom prst="left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</a:endParaRPr>
          </a:p>
        </p:txBody>
      </p:sp>
      <p:sp>
        <p:nvSpPr>
          <p:cNvPr id="56" name="Rectangle 6"/>
          <p:cNvSpPr>
            <a:spLocks noGrp="1" noChangeArrowheads="1"/>
          </p:cNvSpPr>
          <p:nvPr>
            <p:ph idx="1"/>
          </p:nvPr>
        </p:nvSpPr>
        <p:spPr>
          <a:xfrm>
            <a:off x="791580" y="3645024"/>
            <a:ext cx="7560839" cy="266429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400" b="1" dirty="0">
                <a:solidFill>
                  <a:srgbClr val="000042"/>
                </a:solidFill>
              </a:rPr>
              <a:t>集団間の曝露と疾病罹患を比較する研究デザイン</a:t>
            </a:r>
            <a:endParaRPr lang="en-US" altLang="ja-JP" sz="2400" b="1" dirty="0">
              <a:solidFill>
                <a:srgbClr val="000042"/>
              </a:solidFill>
            </a:endParaRPr>
          </a:p>
          <a:p>
            <a:endParaRPr lang="ja-JP" altLang="en-US" sz="2400" b="1" dirty="0">
              <a:solidFill>
                <a:srgbClr val="000042"/>
              </a:solidFill>
            </a:endParaRPr>
          </a:p>
          <a:p>
            <a:r>
              <a:rPr lang="ja-JP" altLang="en-US" sz="2400" b="1" dirty="0">
                <a:solidFill>
                  <a:srgbClr val="000042"/>
                </a:solidFill>
              </a:rPr>
              <a:t>利点</a:t>
            </a:r>
          </a:p>
          <a:p>
            <a:pPr lvl="1"/>
            <a:r>
              <a:rPr lang="ja-JP" altLang="en-US" sz="1800" dirty="0">
                <a:solidFill>
                  <a:srgbClr val="000042"/>
                </a:solidFill>
              </a:rPr>
              <a:t>既存資料を利用したりするのでコストが低い</a:t>
            </a:r>
          </a:p>
          <a:p>
            <a:pPr lvl="1"/>
            <a:r>
              <a:rPr lang="ja-JP" altLang="en-US" sz="1800" dirty="0">
                <a:solidFill>
                  <a:srgbClr val="000042"/>
                </a:solidFill>
              </a:rPr>
              <a:t>倫理的な問題が最も</a:t>
            </a:r>
            <a:r>
              <a:rPr lang="ja-JP" altLang="en-US" sz="1800" dirty="0" smtClean="0">
                <a:solidFill>
                  <a:srgbClr val="000042"/>
                </a:solidFill>
              </a:rPr>
              <a:t>生じにくい</a:t>
            </a:r>
            <a:endParaRPr lang="en-US" altLang="ja-JP" sz="1800" dirty="0" smtClean="0">
              <a:solidFill>
                <a:srgbClr val="000042"/>
              </a:solidFill>
            </a:endParaRPr>
          </a:p>
          <a:p>
            <a:pPr lvl="1"/>
            <a:endParaRPr lang="ja-JP" altLang="en-US" sz="1800" dirty="0">
              <a:solidFill>
                <a:srgbClr val="000042"/>
              </a:solidFill>
            </a:endParaRPr>
          </a:p>
          <a:p>
            <a:r>
              <a:rPr lang="ja-JP" altLang="en-US" sz="2400" b="1" dirty="0">
                <a:solidFill>
                  <a:srgbClr val="000042"/>
                </a:solidFill>
              </a:rPr>
              <a:t>欠点</a:t>
            </a:r>
          </a:p>
          <a:p>
            <a:pPr lvl="1"/>
            <a:r>
              <a:rPr lang="ja-JP" altLang="en-US" sz="1800" dirty="0">
                <a:solidFill>
                  <a:srgbClr val="000042"/>
                </a:solidFill>
              </a:rPr>
              <a:t>仮説形成程度のことしかできない</a:t>
            </a:r>
          </a:p>
        </p:txBody>
      </p:sp>
    </p:spTree>
    <p:extLst>
      <p:ext uri="{BB962C8B-B14F-4D97-AF65-F5344CB8AC3E}">
        <p14:creationId xmlns:p14="http://schemas.microsoft.com/office/powerpoint/2010/main" val="1787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地域相関研究の例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2976"/>
            <a:ext cx="4398069" cy="2736690"/>
          </a:xfrm>
          <a:prstGeom prst="rect">
            <a:avLst/>
          </a:prstGeom>
          <a:ln w="19050">
            <a:noFill/>
          </a:ln>
        </p:spPr>
      </p:pic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13785"/>
              </p:ext>
            </p:extLst>
          </p:nvPr>
        </p:nvGraphicFramePr>
        <p:xfrm>
          <a:off x="143599" y="1205334"/>
          <a:ext cx="4104456" cy="358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5004048" y="3284984"/>
            <a:ext cx="0" cy="2520000"/>
          </a:xfrm>
          <a:prstGeom prst="line">
            <a:avLst/>
          </a:prstGeom>
          <a:ln>
            <a:solidFill>
              <a:srgbClr val="00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04048" y="3283426"/>
            <a:ext cx="3682752" cy="0"/>
          </a:xfrm>
          <a:prstGeom prst="line">
            <a:avLst/>
          </a:prstGeom>
          <a:ln>
            <a:solidFill>
              <a:srgbClr val="00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02210" y="5793438"/>
            <a:ext cx="3682752" cy="0"/>
          </a:xfrm>
          <a:prstGeom prst="line">
            <a:avLst/>
          </a:prstGeom>
          <a:ln>
            <a:solidFill>
              <a:srgbClr val="00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681854" y="3283146"/>
            <a:ext cx="0" cy="2520000"/>
          </a:xfrm>
          <a:prstGeom prst="line">
            <a:avLst/>
          </a:prstGeom>
          <a:ln>
            <a:solidFill>
              <a:srgbClr val="00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7169868" y="3377952"/>
            <a:ext cx="1800201" cy="339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solidFill>
                  <a:srgbClr val="00003C"/>
                </a:solidFill>
                <a:latin typeface="+mj-ea"/>
                <a:ea typeface="+mj-ea"/>
              </a:rPr>
              <a:t>Spearman</a:t>
            </a:r>
            <a:r>
              <a:rPr lang="ja-JP" altLang="en-US" sz="900" dirty="0" smtClean="0">
                <a:solidFill>
                  <a:srgbClr val="00003C"/>
                </a:solidFill>
                <a:latin typeface="+mj-ea"/>
                <a:ea typeface="+mj-ea"/>
              </a:rPr>
              <a:t>順位相関係数</a:t>
            </a:r>
            <a:endParaRPr lang="en-US" altLang="ja-JP" sz="9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900" i="1" dirty="0" smtClean="0">
                <a:solidFill>
                  <a:srgbClr val="00003C"/>
                </a:solidFill>
                <a:latin typeface="+mj-ea"/>
                <a:ea typeface="+mj-ea"/>
              </a:rPr>
              <a:t>p</a:t>
            </a:r>
            <a:r>
              <a:rPr lang="en-US" altLang="ja-JP" sz="900" dirty="0" smtClean="0">
                <a:solidFill>
                  <a:srgbClr val="00003C"/>
                </a:solidFill>
                <a:latin typeface="+mj-ea"/>
                <a:ea typeface="+mj-ea"/>
              </a:rPr>
              <a:t>=-0.528</a:t>
            </a:r>
            <a:r>
              <a:rPr lang="ja-JP" altLang="en-US" sz="900" dirty="0" err="1" smtClean="0">
                <a:solidFill>
                  <a:srgbClr val="00003C"/>
                </a:solidFill>
                <a:latin typeface="+mj-ea"/>
                <a:ea typeface="+mj-ea"/>
              </a:rPr>
              <a:t>、</a:t>
            </a:r>
            <a:r>
              <a:rPr lang="en-US" altLang="ja-JP" sz="900" dirty="0" smtClean="0">
                <a:solidFill>
                  <a:srgbClr val="00003C"/>
                </a:solidFill>
                <a:latin typeface="+mj-ea"/>
                <a:ea typeface="+mj-ea"/>
              </a:rPr>
              <a:t>p=0.01</a:t>
            </a:r>
            <a:endParaRPr kumimoji="1" lang="ja-JP" altLang="en-US" sz="900" dirty="0">
              <a:solidFill>
                <a:srgbClr val="00003C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11142" y="6016047"/>
            <a:ext cx="286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00003C"/>
                </a:solidFill>
              </a:rPr>
              <a:t>歩</a:t>
            </a:r>
            <a:r>
              <a:rPr lang="ja-JP" altLang="en-US" sz="1200" dirty="0" smtClean="0">
                <a:solidFill>
                  <a:srgbClr val="00003C"/>
                </a:solidFill>
              </a:rPr>
              <a:t>行者割合変化量（</a:t>
            </a:r>
            <a:r>
              <a:rPr lang="en-US" altLang="ja-JP" sz="1200" dirty="0" smtClean="0">
                <a:solidFill>
                  <a:srgbClr val="00003C"/>
                </a:solidFill>
              </a:rPr>
              <a:t>2010</a:t>
            </a:r>
            <a:r>
              <a:rPr lang="ja-JP" altLang="en-US" sz="1200" dirty="0" smtClean="0">
                <a:solidFill>
                  <a:srgbClr val="00003C"/>
                </a:solidFill>
              </a:rPr>
              <a:t>年→</a:t>
            </a:r>
            <a:r>
              <a:rPr lang="en-US" altLang="ja-JP" sz="1200" dirty="0" smtClean="0">
                <a:solidFill>
                  <a:srgbClr val="00003C"/>
                </a:solidFill>
              </a:rPr>
              <a:t>2013</a:t>
            </a:r>
            <a:r>
              <a:rPr lang="ja-JP" altLang="en-US" sz="1200" dirty="0" smtClean="0">
                <a:solidFill>
                  <a:srgbClr val="00003C"/>
                </a:solidFill>
              </a:rPr>
              <a:t>年）</a:t>
            </a:r>
            <a:endParaRPr kumimoji="1" lang="ja-JP" altLang="en-US" sz="1200" dirty="0">
              <a:solidFill>
                <a:srgbClr val="00003C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3040287" y="4378723"/>
            <a:ext cx="2864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003C"/>
                </a:solidFill>
              </a:rPr>
              <a:t>転倒者割合変化量（</a:t>
            </a:r>
            <a:r>
              <a:rPr lang="en-US" altLang="ja-JP" sz="1200" dirty="0" smtClean="0">
                <a:solidFill>
                  <a:srgbClr val="00003C"/>
                </a:solidFill>
              </a:rPr>
              <a:t>2010</a:t>
            </a:r>
            <a:r>
              <a:rPr lang="ja-JP" altLang="en-US" sz="1200" dirty="0" smtClean="0">
                <a:solidFill>
                  <a:srgbClr val="00003C"/>
                </a:solidFill>
              </a:rPr>
              <a:t>年→</a:t>
            </a:r>
            <a:r>
              <a:rPr lang="en-US" altLang="ja-JP" sz="1200" dirty="0" smtClean="0">
                <a:solidFill>
                  <a:srgbClr val="00003C"/>
                </a:solidFill>
              </a:rPr>
              <a:t>2013</a:t>
            </a:r>
            <a:r>
              <a:rPr lang="ja-JP" altLang="en-US" sz="1200" dirty="0" smtClean="0">
                <a:solidFill>
                  <a:srgbClr val="00003C"/>
                </a:solidFill>
              </a:rPr>
              <a:t>年）</a:t>
            </a:r>
            <a:endParaRPr kumimoji="1" lang="ja-JP" altLang="en-US" sz="1200" dirty="0">
              <a:solidFill>
                <a:srgbClr val="00003C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15393" y="1818081"/>
            <a:ext cx="3456384" cy="1077218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003C"/>
                </a:solidFill>
              </a:rPr>
              <a:t>歩行と転倒</a:t>
            </a:r>
            <a:endParaRPr kumimoji="1" lang="en-US" altLang="ja-JP" sz="1600" dirty="0" smtClean="0">
              <a:solidFill>
                <a:srgbClr val="00003C"/>
              </a:solidFill>
            </a:endParaRPr>
          </a:p>
          <a:p>
            <a:endParaRPr lang="en-US" altLang="ja-JP" sz="1600" dirty="0">
              <a:solidFill>
                <a:srgbClr val="00003C"/>
              </a:solidFill>
            </a:endParaRPr>
          </a:p>
          <a:p>
            <a:r>
              <a:rPr kumimoji="1" lang="ja-JP" altLang="en-US" sz="1600" dirty="0" smtClean="0">
                <a:solidFill>
                  <a:srgbClr val="00003C"/>
                </a:solidFill>
              </a:rPr>
              <a:t>歩行者割合が</a:t>
            </a:r>
            <a:r>
              <a:rPr kumimoji="1" lang="en-US" altLang="ja-JP" sz="1600" dirty="0" smtClean="0">
                <a:solidFill>
                  <a:srgbClr val="00003C"/>
                </a:solidFill>
              </a:rPr>
              <a:t>3</a:t>
            </a:r>
            <a:r>
              <a:rPr kumimoji="1" lang="ja-JP" altLang="en-US" sz="1600" dirty="0" smtClean="0">
                <a:solidFill>
                  <a:srgbClr val="00003C"/>
                </a:solidFill>
              </a:rPr>
              <a:t>年間で増加した市町村ほど転倒者割合がより減少した。</a:t>
            </a:r>
            <a:endParaRPr kumimoji="1" lang="ja-JP" altLang="en-US" sz="1600" dirty="0">
              <a:solidFill>
                <a:srgbClr val="00003C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41336" y="2998126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003C"/>
                </a:solidFill>
              </a:rPr>
              <a:t>長嶺ら</a:t>
            </a:r>
            <a:r>
              <a:rPr lang="en-US" altLang="ja-JP" sz="1200" dirty="0" smtClean="0">
                <a:solidFill>
                  <a:srgbClr val="00003C"/>
                </a:solidFill>
              </a:rPr>
              <a:t>, </a:t>
            </a:r>
            <a:r>
              <a:rPr lang="ja-JP" altLang="en-US" sz="1200" dirty="0" smtClean="0">
                <a:solidFill>
                  <a:srgbClr val="00003C"/>
                </a:solidFill>
              </a:rPr>
              <a:t>厚生の指標</a:t>
            </a:r>
            <a:r>
              <a:rPr lang="en-US" altLang="ja-JP" sz="1200" dirty="0" smtClean="0">
                <a:solidFill>
                  <a:srgbClr val="00003C"/>
                </a:solidFill>
              </a:rPr>
              <a:t>. 2015</a:t>
            </a:r>
            <a:endParaRPr kumimoji="1" lang="ja-JP" altLang="en-US" sz="1200" dirty="0">
              <a:solidFill>
                <a:srgbClr val="00003C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5798" y="4937381"/>
            <a:ext cx="3456384" cy="1077218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003C"/>
                </a:solidFill>
              </a:rPr>
              <a:t>食塩摂取と脳血管疾患死亡（男性）</a:t>
            </a:r>
            <a:endParaRPr kumimoji="1" lang="en-US" altLang="ja-JP" sz="1600" dirty="0" smtClean="0">
              <a:solidFill>
                <a:srgbClr val="00003C"/>
              </a:solidFill>
            </a:endParaRPr>
          </a:p>
          <a:p>
            <a:endParaRPr lang="en-US" altLang="ja-JP" sz="1600" dirty="0">
              <a:solidFill>
                <a:srgbClr val="00003C"/>
              </a:solidFill>
            </a:endParaRPr>
          </a:p>
          <a:p>
            <a:r>
              <a:rPr kumimoji="1" lang="en-US" altLang="ja-JP" sz="1600" dirty="0" smtClean="0">
                <a:solidFill>
                  <a:srgbClr val="00003C"/>
                </a:solidFill>
              </a:rPr>
              <a:t>1</a:t>
            </a:r>
            <a:r>
              <a:rPr kumimoji="1" lang="ja-JP" altLang="en-US" sz="1600" dirty="0" smtClean="0">
                <a:solidFill>
                  <a:srgbClr val="00003C"/>
                </a:solidFill>
              </a:rPr>
              <a:t>日の食塩摂取が多い都道府県ほど脳血管疾患死亡率が高い傾向。</a:t>
            </a:r>
            <a:endParaRPr kumimoji="1" lang="ja-JP" altLang="en-US" sz="1600" dirty="0">
              <a:solidFill>
                <a:srgbClr val="00003C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5798" y="6097596"/>
            <a:ext cx="20537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平成</a:t>
            </a:r>
            <a:r>
              <a:rPr lang="en-US" altLang="ja-JP" sz="1100" dirty="0">
                <a:solidFill>
                  <a:srgbClr val="00003C"/>
                </a:solidFill>
                <a:latin typeface="+mj-ea"/>
                <a:ea typeface="+mj-ea"/>
              </a:rPr>
              <a:t>24</a:t>
            </a:r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年国民</a:t>
            </a:r>
            <a:r>
              <a:rPr lang="ja-JP" altLang="en-US" sz="1100" dirty="0">
                <a:solidFill>
                  <a:srgbClr val="00003C"/>
                </a:solidFill>
                <a:latin typeface="+mj-ea"/>
                <a:ea typeface="+mj-ea"/>
              </a:rPr>
              <a:t>健康・栄養</a:t>
            </a:r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調査</a:t>
            </a:r>
            <a:endParaRPr lang="en-US" altLang="ja-JP" sz="1100" dirty="0" smtClean="0">
              <a:solidFill>
                <a:srgbClr val="00003C"/>
              </a:solidFill>
              <a:latin typeface="+mj-ea"/>
              <a:ea typeface="+mj-ea"/>
            </a:endParaRPr>
          </a:p>
          <a:p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平成</a:t>
            </a:r>
            <a:r>
              <a:rPr lang="en-US" altLang="ja-JP" sz="1100" dirty="0" smtClean="0">
                <a:solidFill>
                  <a:srgbClr val="00003C"/>
                </a:solidFill>
                <a:latin typeface="+mj-ea"/>
                <a:ea typeface="+mj-ea"/>
              </a:rPr>
              <a:t>22</a:t>
            </a:r>
            <a:r>
              <a:rPr lang="ja-JP" altLang="en-US" sz="1100" dirty="0" smtClean="0">
                <a:solidFill>
                  <a:srgbClr val="00003C"/>
                </a:solidFill>
                <a:latin typeface="+mj-ea"/>
                <a:ea typeface="+mj-ea"/>
              </a:rPr>
              <a:t>年人口動態統計</a:t>
            </a:r>
            <a:r>
              <a:rPr lang="ja-JP" altLang="en-US" sz="1100" dirty="0" smtClean="0"/>
              <a:t>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67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66"/>
                </a:solidFill>
              </a:rPr>
              <a:t>横断研究</a:t>
            </a:r>
            <a:r>
              <a:rPr lang="ja-JP" altLang="en-US" sz="3000" dirty="0">
                <a:solidFill>
                  <a:srgbClr val="FF0066"/>
                </a:solidFill>
              </a:rPr>
              <a:t>（</a:t>
            </a:r>
            <a:r>
              <a:rPr lang="en-US" altLang="ja-JP" sz="3000" dirty="0">
                <a:solidFill>
                  <a:srgbClr val="FF0066"/>
                </a:solidFill>
              </a:rPr>
              <a:t>Cross-sectional study</a:t>
            </a:r>
            <a:r>
              <a:rPr lang="ja-JP" altLang="en-US" sz="3000" dirty="0">
                <a:solidFill>
                  <a:srgbClr val="FF0066"/>
                </a:solidFill>
              </a:rPr>
              <a:t>）</a:t>
            </a:r>
          </a:p>
        </p:txBody>
      </p:sp>
      <p:sp>
        <p:nvSpPr>
          <p:cNvPr id="6553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988840"/>
            <a:ext cx="7704856" cy="43204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000042"/>
                </a:solidFill>
              </a:rPr>
              <a:t>曝露と疾病発生の評価を同時に行う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いわゆるアンケート調査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地域相関研究が集団</a:t>
            </a:r>
            <a:r>
              <a:rPr lang="ja-JP" altLang="en-US" dirty="0" smtClean="0">
                <a:solidFill>
                  <a:srgbClr val="000042"/>
                </a:solidFill>
              </a:rPr>
              <a:t>を対象と</a:t>
            </a:r>
            <a:r>
              <a:rPr lang="ja-JP" altLang="en-US" dirty="0">
                <a:solidFill>
                  <a:srgbClr val="000042"/>
                </a:solidFill>
              </a:rPr>
              <a:t>しているのに対して、横断研究の対象は個人</a:t>
            </a:r>
          </a:p>
          <a:p>
            <a:pPr>
              <a:lnSpc>
                <a:spcPct val="120000"/>
              </a:lnSpc>
            </a:pPr>
            <a:endParaRPr lang="ja-JP" altLang="en-US" dirty="0">
              <a:solidFill>
                <a:srgbClr val="000042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002060"/>
                </a:solidFill>
              </a:rPr>
              <a:t>利点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曝露と疾病発生の情報の妥当性が高い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比較的コスト低、短時間で実施</a:t>
            </a:r>
            <a:r>
              <a:rPr lang="ja-JP" altLang="en-US" dirty="0" smtClean="0">
                <a:solidFill>
                  <a:srgbClr val="000042"/>
                </a:solidFill>
              </a:rPr>
              <a:t>可能</a:t>
            </a:r>
            <a:endParaRPr lang="en-US" altLang="ja-JP" dirty="0" smtClean="0">
              <a:solidFill>
                <a:srgbClr val="000042"/>
              </a:solidFill>
            </a:endParaRPr>
          </a:p>
          <a:p>
            <a:pPr lvl="1">
              <a:lnSpc>
                <a:spcPct val="120000"/>
              </a:lnSpc>
            </a:pPr>
            <a:endParaRPr lang="ja-JP" altLang="en-US" dirty="0">
              <a:solidFill>
                <a:srgbClr val="000042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000042"/>
                </a:solidFill>
              </a:rPr>
              <a:t>欠点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因果関係が不明</a:t>
            </a:r>
          </a:p>
          <a:p>
            <a:pPr lvl="1">
              <a:lnSpc>
                <a:spcPct val="120000"/>
              </a:lnSpc>
            </a:pPr>
            <a:r>
              <a:rPr lang="ja-JP" altLang="en-US" dirty="0">
                <a:solidFill>
                  <a:srgbClr val="000042"/>
                </a:solidFill>
              </a:rPr>
              <a:t>ただし、時間的に変化しない曝露では欠点の大部分を克服</a:t>
            </a:r>
          </a:p>
          <a:p>
            <a:pPr>
              <a:lnSpc>
                <a:spcPct val="120000"/>
              </a:lnSpc>
            </a:pPr>
            <a:endParaRPr lang="ja-JP" altLang="en-US" dirty="0">
              <a:solidFill>
                <a:srgbClr val="000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1163</Words>
  <Application>Microsoft Office PowerPoint</Application>
  <PresentationFormat>画面に合わせる (4:3)</PresentationFormat>
  <Paragraphs>215</Paragraphs>
  <Slides>16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メイリオ</vt:lpstr>
      <vt:lpstr>Arial</vt:lpstr>
      <vt:lpstr>Calibri</vt:lpstr>
      <vt:lpstr>Century Gothic</vt:lpstr>
      <vt:lpstr>Office ​​テーマ</vt:lpstr>
      <vt:lpstr>医学研究のデザイン</vt:lpstr>
      <vt:lpstr>様々な研究デザイン</vt:lpstr>
      <vt:lpstr>症例報告（ケースレポート）</vt:lpstr>
      <vt:lpstr>症例報告（ケースレポート）の例</vt:lpstr>
      <vt:lpstr>記述疫学</vt:lpstr>
      <vt:lpstr>記述疫学の例</vt:lpstr>
      <vt:lpstr>地域相関研究（Ecological Study）</vt:lpstr>
      <vt:lpstr>地域相関研究の例</vt:lpstr>
      <vt:lpstr>横断研究（Cross-sectional study）</vt:lpstr>
      <vt:lpstr>横断研究</vt:lpstr>
      <vt:lpstr>症例対照研究（Case-control Study）</vt:lpstr>
      <vt:lpstr>症例対照研究の例</vt:lpstr>
      <vt:lpstr>前向きコホート研究 （Prospective Cohort Study）</vt:lpstr>
      <vt:lpstr>前向きコホート研究の例</vt:lpstr>
      <vt:lpstr>二重盲検化無作為試験：RCT （Randomized Controlled Trial）</vt:lpstr>
      <vt:lpstr>RCTの例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Masako</dc:creator>
  <cp:lastModifiedBy>西野雅子</cp:lastModifiedBy>
  <cp:revision>171</cp:revision>
  <dcterms:created xsi:type="dcterms:W3CDTF">2014-01-21T16:20:24Z</dcterms:created>
  <dcterms:modified xsi:type="dcterms:W3CDTF">2018-01-21T07:46:11Z</dcterms:modified>
</cp:coreProperties>
</file>